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61" r:id="rId3"/>
    <p:sldId id="264" r:id="rId4"/>
    <p:sldId id="284" r:id="rId5"/>
    <p:sldId id="286" r:id="rId6"/>
    <p:sldId id="301" r:id="rId7"/>
    <p:sldId id="287" r:id="rId8"/>
    <p:sldId id="288" r:id="rId9"/>
    <p:sldId id="289" r:id="rId10"/>
    <p:sldId id="285" r:id="rId11"/>
    <p:sldId id="300" r:id="rId12"/>
    <p:sldId id="293" r:id="rId13"/>
    <p:sldId id="291" r:id="rId14"/>
    <p:sldId id="294" r:id="rId15"/>
    <p:sldId id="295" r:id="rId16"/>
    <p:sldId id="296" r:id="rId17"/>
    <p:sldId id="297" r:id="rId18"/>
    <p:sldId id="298" r:id="rId19"/>
    <p:sldId id="283"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100"/>
    <p:restoredTop sz="96327"/>
  </p:normalViewPr>
  <p:slideViewPr>
    <p:cSldViewPr snapToGrid="0" snapToObjects="1">
      <p:cViewPr varScale="1">
        <p:scale>
          <a:sx n="132" d="100"/>
          <a:sy n="132" d="100"/>
        </p:scale>
        <p:origin x="536"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oleObject" Target="file:////Users/kasiewong/Desktop/medical_no_shows/docs/median_income_dist.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000" b="0" i="0" u="none" strike="noStrike" kern="1200" cap="none" spc="0" normalizeH="0" baseline="0">
                <a:solidFill>
                  <a:schemeClr val="tx1">
                    <a:lumMod val="65000"/>
                    <a:lumOff val="35000"/>
                  </a:schemeClr>
                </a:solidFill>
                <a:latin typeface="+mj-lt"/>
                <a:ea typeface="+mj-ea"/>
                <a:cs typeface="+mj-cs"/>
              </a:defRPr>
            </a:pPr>
            <a:r>
              <a:rPr lang="en-US" dirty="0"/>
              <a:t>Pareto Chart of Median Nominal Monthly Incomes by Neighborhood</a:t>
            </a:r>
          </a:p>
        </c:rich>
      </c:tx>
      <c:overlay val="0"/>
      <c:spPr>
        <a:noFill/>
        <a:ln>
          <a:noFill/>
        </a:ln>
        <a:effectLst/>
      </c:spPr>
      <c:txPr>
        <a:bodyPr rot="0" spcFirstLastPara="1" vertOverflow="ellipsis" vert="horz" wrap="square" anchor="ctr" anchorCtr="1"/>
        <a:lstStyle/>
        <a:p>
          <a:pPr>
            <a:defRPr sz="2000" b="0" i="0" u="none" strike="noStrike" kern="1200" cap="none" spc="0" normalizeH="0" baseline="0">
              <a:solidFill>
                <a:schemeClr val="tx1">
                  <a:lumMod val="65000"/>
                  <a:lumOff val="35000"/>
                </a:schemeClr>
              </a:solidFill>
              <a:latin typeface="+mj-lt"/>
              <a:ea typeface="+mj-ea"/>
              <a:cs typeface="+mj-cs"/>
            </a:defRPr>
          </a:pPr>
          <a:endParaRPr lang="en-US"/>
        </a:p>
      </c:txPr>
    </c:title>
    <c:autoTitleDeleted val="0"/>
    <c:plotArea>
      <c:layout/>
      <c:barChart>
        <c:barDir val="col"/>
        <c:grouping val="clustered"/>
        <c:varyColors val="0"/>
        <c:ser>
          <c:idx val="0"/>
          <c:order val="0"/>
          <c:tx>
            <c:strRef>
              <c:f>Sheet1!$G$3</c:f>
              <c:strCache>
                <c:ptCount val="1"/>
                <c:pt idx="0">
                  <c:v># Neighborhoods</c:v>
                </c:pt>
              </c:strCache>
            </c:strRef>
          </c:tx>
          <c:spPr>
            <a:solidFill>
              <a:srgbClr val="002060"/>
            </a:solidFill>
            <a:ln>
              <a:noFill/>
            </a:ln>
            <a:effectLst/>
          </c:spPr>
          <c:invertIfNegative val="0"/>
          <c:cat>
            <c:numRef>
              <c:f>Sheet1!$F$4:$F$23</c:f>
              <c:numCache>
                <c:formatCode>General</c:formatCode>
                <c:ptCount val="20"/>
                <c:pt idx="0">
                  <c:v>405</c:v>
                </c:pt>
                <c:pt idx="1">
                  <c:v>440</c:v>
                </c:pt>
                <c:pt idx="2">
                  <c:v>510</c:v>
                </c:pt>
                <c:pt idx="3">
                  <c:v>511</c:v>
                </c:pt>
                <c:pt idx="4">
                  <c:v>550</c:v>
                </c:pt>
                <c:pt idx="5">
                  <c:v>560</c:v>
                </c:pt>
                <c:pt idx="6">
                  <c:v>590</c:v>
                </c:pt>
                <c:pt idx="7">
                  <c:v>600</c:v>
                </c:pt>
                <c:pt idx="8">
                  <c:v>700</c:v>
                </c:pt>
                <c:pt idx="9">
                  <c:v>755</c:v>
                </c:pt>
                <c:pt idx="10">
                  <c:v>795</c:v>
                </c:pt>
                <c:pt idx="11">
                  <c:v>800</c:v>
                </c:pt>
                <c:pt idx="12">
                  <c:v>850</c:v>
                </c:pt>
                <c:pt idx="13">
                  <c:v>900</c:v>
                </c:pt>
                <c:pt idx="14">
                  <c:v>1000</c:v>
                </c:pt>
                <c:pt idx="15">
                  <c:v>1005</c:v>
                </c:pt>
                <c:pt idx="16">
                  <c:v>1100</c:v>
                </c:pt>
                <c:pt idx="17">
                  <c:v>1500</c:v>
                </c:pt>
                <c:pt idx="18">
                  <c:v>2000</c:v>
                </c:pt>
                <c:pt idx="19">
                  <c:v>2500</c:v>
                </c:pt>
              </c:numCache>
            </c:numRef>
          </c:cat>
          <c:val>
            <c:numRef>
              <c:f>Sheet1!$G$4:$G$23</c:f>
              <c:numCache>
                <c:formatCode>General</c:formatCode>
                <c:ptCount val="20"/>
                <c:pt idx="0">
                  <c:v>1</c:v>
                </c:pt>
                <c:pt idx="1">
                  <c:v>1</c:v>
                </c:pt>
                <c:pt idx="2">
                  <c:v>44</c:v>
                </c:pt>
                <c:pt idx="3">
                  <c:v>1</c:v>
                </c:pt>
                <c:pt idx="4">
                  <c:v>1</c:v>
                </c:pt>
                <c:pt idx="5">
                  <c:v>1</c:v>
                </c:pt>
                <c:pt idx="6">
                  <c:v>1</c:v>
                </c:pt>
                <c:pt idx="7">
                  <c:v>2</c:v>
                </c:pt>
                <c:pt idx="8">
                  <c:v>4</c:v>
                </c:pt>
                <c:pt idx="9">
                  <c:v>1</c:v>
                </c:pt>
                <c:pt idx="10">
                  <c:v>1</c:v>
                </c:pt>
                <c:pt idx="11">
                  <c:v>3</c:v>
                </c:pt>
                <c:pt idx="12">
                  <c:v>1</c:v>
                </c:pt>
                <c:pt idx="13">
                  <c:v>1</c:v>
                </c:pt>
                <c:pt idx="14">
                  <c:v>6</c:v>
                </c:pt>
                <c:pt idx="15">
                  <c:v>1</c:v>
                </c:pt>
                <c:pt idx="16">
                  <c:v>1</c:v>
                </c:pt>
                <c:pt idx="17">
                  <c:v>5</c:v>
                </c:pt>
                <c:pt idx="18">
                  <c:v>4</c:v>
                </c:pt>
                <c:pt idx="19">
                  <c:v>2</c:v>
                </c:pt>
              </c:numCache>
            </c:numRef>
          </c:val>
          <c:extLst>
            <c:ext xmlns:c16="http://schemas.microsoft.com/office/drawing/2014/chart" uri="{C3380CC4-5D6E-409C-BE32-E72D297353CC}">
              <c16:uniqueId val="{00000000-DF3E-9749-949F-1E8308A447CF}"/>
            </c:ext>
          </c:extLst>
        </c:ser>
        <c:dLbls>
          <c:showLegendKey val="0"/>
          <c:showVal val="0"/>
          <c:showCatName val="0"/>
          <c:showSerName val="0"/>
          <c:showPercent val="0"/>
          <c:showBubbleSize val="0"/>
        </c:dLbls>
        <c:gapWidth val="269"/>
        <c:overlap val="-100"/>
        <c:axId val="467904768"/>
        <c:axId val="453340880"/>
      </c:barChart>
      <c:lineChart>
        <c:grouping val="standard"/>
        <c:varyColors val="0"/>
        <c:ser>
          <c:idx val="1"/>
          <c:order val="1"/>
          <c:tx>
            <c:strRef>
              <c:f>Sheet1!$H$3</c:f>
              <c:strCache>
                <c:ptCount val="1"/>
                <c:pt idx="0">
                  <c:v>Cumulative %</c:v>
                </c:pt>
              </c:strCache>
            </c:strRef>
          </c:tx>
          <c:spPr>
            <a:ln w="38100" cap="rnd">
              <a:solidFill>
                <a:schemeClr val="accent3"/>
              </a:solidFill>
              <a:round/>
            </a:ln>
            <a:effectLst/>
          </c:spPr>
          <c:marker>
            <c:symbol val="none"/>
          </c:marker>
          <c:dLbls>
            <c:spPr>
              <a:solidFill>
                <a:schemeClr val="bg1"/>
              </a:solid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numRef>
              <c:f>Sheet1!$F$4:$F$23</c:f>
              <c:numCache>
                <c:formatCode>General</c:formatCode>
                <c:ptCount val="20"/>
                <c:pt idx="0">
                  <c:v>405</c:v>
                </c:pt>
                <c:pt idx="1">
                  <c:v>440</c:v>
                </c:pt>
                <c:pt idx="2">
                  <c:v>510</c:v>
                </c:pt>
                <c:pt idx="3">
                  <c:v>511</c:v>
                </c:pt>
                <c:pt idx="4">
                  <c:v>550</c:v>
                </c:pt>
                <c:pt idx="5">
                  <c:v>560</c:v>
                </c:pt>
                <c:pt idx="6">
                  <c:v>590</c:v>
                </c:pt>
                <c:pt idx="7">
                  <c:v>600</c:v>
                </c:pt>
                <c:pt idx="8">
                  <c:v>700</c:v>
                </c:pt>
                <c:pt idx="9">
                  <c:v>755</c:v>
                </c:pt>
                <c:pt idx="10">
                  <c:v>795</c:v>
                </c:pt>
                <c:pt idx="11">
                  <c:v>800</c:v>
                </c:pt>
                <c:pt idx="12">
                  <c:v>850</c:v>
                </c:pt>
                <c:pt idx="13">
                  <c:v>900</c:v>
                </c:pt>
                <c:pt idx="14">
                  <c:v>1000</c:v>
                </c:pt>
                <c:pt idx="15">
                  <c:v>1005</c:v>
                </c:pt>
                <c:pt idx="16">
                  <c:v>1100</c:v>
                </c:pt>
                <c:pt idx="17">
                  <c:v>1500</c:v>
                </c:pt>
                <c:pt idx="18">
                  <c:v>2000</c:v>
                </c:pt>
                <c:pt idx="19">
                  <c:v>2500</c:v>
                </c:pt>
              </c:numCache>
            </c:numRef>
          </c:cat>
          <c:val>
            <c:numRef>
              <c:f>Sheet1!$H$4:$H$23</c:f>
              <c:numCache>
                <c:formatCode>0.0%</c:formatCode>
                <c:ptCount val="20"/>
                <c:pt idx="0">
                  <c:v>1.2195121951219513E-2</c:v>
                </c:pt>
                <c:pt idx="1">
                  <c:v>2.4390243902439025E-2</c:v>
                </c:pt>
                <c:pt idx="2">
                  <c:v>0.56097560975609762</c:v>
                </c:pt>
                <c:pt idx="3">
                  <c:v>0.57317073170731703</c:v>
                </c:pt>
                <c:pt idx="4">
                  <c:v>0.58536585365853655</c:v>
                </c:pt>
                <c:pt idx="5">
                  <c:v>0.59756097560975607</c:v>
                </c:pt>
                <c:pt idx="6">
                  <c:v>0.6097560975609756</c:v>
                </c:pt>
                <c:pt idx="7">
                  <c:v>0.63414634146341464</c:v>
                </c:pt>
                <c:pt idx="8">
                  <c:v>0.68292682926829273</c:v>
                </c:pt>
                <c:pt idx="9">
                  <c:v>0.69512195121951215</c:v>
                </c:pt>
                <c:pt idx="10">
                  <c:v>0.70731707317073167</c:v>
                </c:pt>
                <c:pt idx="11">
                  <c:v>0.74390243902439024</c:v>
                </c:pt>
                <c:pt idx="12">
                  <c:v>0.75609756097560976</c:v>
                </c:pt>
                <c:pt idx="13">
                  <c:v>0.76829268292682928</c:v>
                </c:pt>
                <c:pt idx="14">
                  <c:v>0.84146341463414631</c:v>
                </c:pt>
                <c:pt idx="15">
                  <c:v>0.85365853658536583</c:v>
                </c:pt>
                <c:pt idx="16">
                  <c:v>0.86585365853658536</c:v>
                </c:pt>
                <c:pt idx="17">
                  <c:v>0.92682926829268297</c:v>
                </c:pt>
                <c:pt idx="18">
                  <c:v>0.97560975609756095</c:v>
                </c:pt>
                <c:pt idx="19">
                  <c:v>1</c:v>
                </c:pt>
              </c:numCache>
            </c:numRef>
          </c:val>
          <c:smooth val="0"/>
          <c:extLst>
            <c:ext xmlns:c16="http://schemas.microsoft.com/office/drawing/2014/chart" uri="{C3380CC4-5D6E-409C-BE32-E72D297353CC}">
              <c16:uniqueId val="{00000001-DF3E-9749-949F-1E8308A447CF}"/>
            </c:ext>
          </c:extLst>
        </c:ser>
        <c:dLbls>
          <c:showLegendKey val="0"/>
          <c:showVal val="0"/>
          <c:showCatName val="0"/>
          <c:showSerName val="0"/>
          <c:showPercent val="0"/>
          <c:showBubbleSize val="0"/>
        </c:dLbls>
        <c:marker val="1"/>
        <c:smooth val="0"/>
        <c:axId val="588875152"/>
        <c:axId val="413787424"/>
      </c:lineChart>
      <c:catAx>
        <c:axId val="467904768"/>
        <c:scaling>
          <c:orientation val="minMax"/>
        </c:scaling>
        <c:delete val="0"/>
        <c:axPos val="b"/>
        <c:title>
          <c:tx>
            <c:rich>
              <a:bodyPr rot="0" spcFirstLastPara="1" vertOverflow="ellipsis" vert="horz" wrap="square" anchor="ctr" anchorCtr="1"/>
              <a:lstStyle/>
              <a:p>
                <a:pPr>
                  <a:defRPr sz="900" b="0" i="0" u="none" strike="noStrike" kern="1200" cap="all" baseline="0">
                    <a:solidFill>
                      <a:schemeClr val="tx1">
                        <a:lumMod val="65000"/>
                        <a:lumOff val="35000"/>
                      </a:schemeClr>
                    </a:solidFill>
                    <a:latin typeface="+mn-lt"/>
                    <a:ea typeface="+mn-ea"/>
                    <a:cs typeface="+mn-cs"/>
                  </a:defRPr>
                </a:pPr>
                <a:r>
                  <a:rPr lang="en-US" dirty="0"/>
                  <a:t>Median Nominal Monthly Incomes (Brazilian real $)</a:t>
                </a:r>
              </a:p>
            </c:rich>
          </c:tx>
          <c:overlay val="0"/>
          <c:spPr>
            <a:noFill/>
            <a:ln>
              <a:noFill/>
            </a:ln>
            <a:effectLst/>
          </c:spPr>
          <c:txPr>
            <a:bodyPr rot="0" spcFirstLastPara="1" vertOverflow="ellipsis" vert="horz" wrap="square" anchor="ctr" anchorCtr="1"/>
            <a:lstStyle/>
            <a:p>
              <a:pPr>
                <a:defRPr sz="900" b="0" i="0" u="none" strike="noStrike" kern="1200" cap="all"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cap="none" spc="0" normalizeH="0" baseline="0">
                <a:solidFill>
                  <a:schemeClr val="tx1">
                    <a:lumMod val="65000"/>
                    <a:lumOff val="35000"/>
                  </a:schemeClr>
                </a:solidFill>
                <a:latin typeface="+mn-lt"/>
                <a:ea typeface="+mn-ea"/>
                <a:cs typeface="+mn-cs"/>
              </a:defRPr>
            </a:pPr>
            <a:endParaRPr lang="en-US"/>
          </a:p>
        </c:txPr>
        <c:crossAx val="453340880"/>
        <c:crosses val="autoZero"/>
        <c:auto val="1"/>
        <c:lblAlgn val="ctr"/>
        <c:lblOffset val="100"/>
        <c:noMultiLvlLbl val="0"/>
      </c:catAx>
      <c:valAx>
        <c:axId val="453340880"/>
        <c:scaling>
          <c:orientation val="minMax"/>
        </c:scaling>
        <c:delete val="0"/>
        <c:axPos val="l"/>
        <c:majorGridlines>
          <c:spPr>
            <a:ln w="9525" cap="flat" cmpd="sng" algn="ctr">
              <a:solidFill>
                <a:schemeClr val="tx1">
                  <a:lumMod val="15000"/>
                  <a:lumOff val="85000"/>
                </a:schemeClr>
              </a:solidFill>
              <a:round/>
            </a:ln>
            <a:effectLst/>
          </c:spPr>
        </c:majorGridlines>
        <c:minorGridlines>
          <c:spPr>
            <a:ln w="9525" cap="flat" cmpd="sng" algn="ctr">
              <a:solidFill>
                <a:schemeClr val="tx1">
                  <a:lumMod val="5000"/>
                  <a:lumOff val="95000"/>
                </a:schemeClr>
              </a:solidFill>
              <a:round/>
            </a:ln>
            <a:effectLst/>
          </c:spPr>
        </c:minorGridlines>
        <c:title>
          <c:tx>
            <c:rich>
              <a:bodyPr rot="-5400000" spcFirstLastPara="1" vertOverflow="ellipsis" vert="horz" wrap="square" anchor="ctr" anchorCtr="1"/>
              <a:lstStyle/>
              <a:p>
                <a:pPr>
                  <a:defRPr sz="900" b="0" i="0" u="none" strike="noStrike" kern="1200" cap="all" baseline="0">
                    <a:solidFill>
                      <a:schemeClr val="tx1">
                        <a:lumMod val="65000"/>
                        <a:lumOff val="35000"/>
                      </a:schemeClr>
                    </a:solidFill>
                    <a:latin typeface="+mn-lt"/>
                    <a:ea typeface="+mn-ea"/>
                    <a:cs typeface="+mn-cs"/>
                  </a:defRPr>
                </a:pPr>
                <a:r>
                  <a:rPr lang="en-US" dirty="0"/>
                  <a:t>Count of</a:t>
                </a:r>
                <a:r>
                  <a:rPr lang="en-US" baseline="0" dirty="0"/>
                  <a:t> Neighborhoods</a:t>
                </a:r>
                <a:endParaRPr lang="en-US" dirty="0"/>
              </a:p>
            </c:rich>
          </c:tx>
          <c:layout>
            <c:manualLayout>
              <c:xMode val="edge"/>
              <c:yMode val="edge"/>
              <c:x val="5.1565625785411472E-3"/>
              <c:y val="0.30336880250465587"/>
            </c:manualLayout>
          </c:layout>
          <c:overlay val="0"/>
          <c:spPr>
            <a:noFill/>
            <a:ln>
              <a:noFill/>
            </a:ln>
            <a:effectLst/>
          </c:spPr>
          <c:txPr>
            <a:bodyPr rot="-5400000" spcFirstLastPara="1" vertOverflow="ellipsis" vert="horz" wrap="square" anchor="ctr" anchorCtr="1"/>
            <a:lstStyle/>
            <a:p>
              <a:pPr>
                <a:defRPr sz="900" b="0" i="0" u="none" strike="noStrike" kern="1200" cap="all"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67904768"/>
        <c:crosses val="autoZero"/>
        <c:crossBetween val="between"/>
      </c:valAx>
      <c:valAx>
        <c:axId val="413787424"/>
        <c:scaling>
          <c:orientation val="minMax"/>
        </c:scaling>
        <c:delete val="0"/>
        <c:axPos val="r"/>
        <c:numFmt formatCode="0.0%" sourceLinked="1"/>
        <c:majorTickMark val="none"/>
        <c:minorTickMark val="none"/>
        <c:tickLblPos val="nextTo"/>
        <c:spPr>
          <a:solidFill>
            <a:schemeClr val="bg1"/>
          </a:solid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88875152"/>
        <c:crosses val="max"/>
        <c:crossBetween val="between"/>
      </c:valAx>
      <c:catAx>
        <c:axId val="588875152"/>
        <c:scaling>
          <c:orientation val="minMax"/>
        </c:scaling>
        <c:delete val="1"/>
        <c:axPos val="b"/>
        <c:numFmt formatCode="General" sourceLinked="1"/>
        <c:majorTickMark val="out"/>
        <c:minorTickMark val="none"/>
        <c:tickLblPos val="nextTo"/>
        <c:crossAx val="413787424"/>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5">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b="0" kern="1200" cap="none" spc="0" normalizeH="0" baseline="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75000"/>
        <a:lumOff val="25000"/>
      </a:schemeClr>
    </cs:fontRef>
    <cs:spPr>
      <a:solidFill>
        <a:schemeClr val="dk1">
          <a:lumMod val="15000"/>
          <a:lumOff val="85000"/>
        </a:schemeClr>
      </a:solidFill>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38100" cap="rnd">
        <a:solidFill>
          <a:schemeClr val="phClr"/>
        </a:solidFill>
        <a:round/>
      </a:ln>
    </cs:spPr>
  </cs:dataPointLine>
  <cs:dataPointMarker>
    <cs:lnRef idx="0"/>
    <cs:fillRef idx="0">
      <cs:styleClr val="auto"/>
    </cs:fillRef>
    <cs:effectRef idx="0"/>
    <cs:fontRef idx="minor">
      <a:schemeClr val="dk1"/>
    </cs:fontRef>
    <cs:spPr>
      <a:solidFill>
        <a:schemeClr val="phClr"/>
      </a:solidFill>
    </cs:spPr>
  </cs:dataPointMarker>
  <cs:dataPointMarkerLayout symbol="circle" size="8"/>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50000"/>
            <a:lumOff val="50000"/>
          </a:schemeClr>
        </a:solidFill>
        <a:prstDash val="dash"/>
      </a:ln>
    </cs:spPr>
  </cs:dropLine>
  <cs:errorBar>
    <cs:lnRef idx="0"/>
    <cs:fillRef idx="0"/>
    <cs:effectRef idx="0"/>
    <cs:fontRef idx="minor">
      <a:schemeClr val="dk1"/>
    </cs:fontRef>
    <cs:spPr>
      <a:ln w="9525">
        <a:solidFill>
          <a:schemeClr val="tx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w="9525" cap="flat" cmpd="sng" algn="ctr">
        <a:solidFill>
          <a:schemeClr val="tx1">
            <a:lumMod val="5000"/>
            <a:lumOff val="95000"/>
          </a:schemeClr>
        </a:solidFill>
        <a:round/>
      </a:ln>
    </cs:spPr>
  </cs:gridlineMinor>
  <cs:hiLoLine>
    <cs:lnRef idx="0"/>
    <cs:fillRef idx="0"/>
    <cs:effectRef idx="0"/>
    <cs:fontRef idx="minor">
      <a:schemeClr val="dk1"/>
    </cs:fontRef>
    <cs:spPr>
      <a:ln w="9525">
        <a:solidFill>
          <a:schemeClr val="tx1">
            <a:lumMod val="50000"/>
            <a:lumOff val="50000"/>
          </a:schemeClr>
        </a:solidFill>
        <a:prstDash val="dash"/>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2000" b="0" kern="1200" cap="none" spc="0" normalizeH="0" baseline="0"/>
  </cs:title>
  <cs:trendline>
    <cs:lnRef idx="0">
      <cs:styleClr val="auto"/>
    </cs:lnRef>
    <cs:fillRef idx="0"/>
    <cs:effectRef idx="0"/>
    <cs:fontRef idx="minor">
      <a:schemeClr val="dk1"/>
    </cs:fontRef>
    <cs:spPr>
      <a:ln w="19050" cap="rnd">
        <a:solidFill>
          <a:schemeClr val="phClr"/>
        </a:solidFill>
        <a:round/>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dk1"/>
    </cs:fontRef>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4/2/20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4/2/20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4/2/20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4/2/20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4/2/20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4/2/20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dirty="0"/>
              <a:t>4/2/20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4/2/20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4/2/20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4/2/20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dirty="0"/>
              <a:t>4/2/20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4/2/20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4/2/20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4/2/20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2A54C80-263E-416B-A8E0-580EDEADCBDC}" type="datetimeFigureOut">
              <a:rPr lang="en-US" dirty="0"/>
              <a:t>4/2/20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4/2/20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4/2/20</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5" r:id="rId4"/>
    <p:sldLayoutId id="2147483653" r:id="rId5"/>
    <p:sldLayoutId id="2147483654" r:id="rId6"/>
    <p:sldLayoutId id="2147483655" r:id="rId7"/>
    <p:sldLayoutId id="2147483666" r:id="rId8"/>
    <p:sldLayoutId id="2147483657" r:id="rId9"/>
    <p:sldLayoutId id="2147483660" r:id="rId10"/>
    <p:sldLayoutId id="2147483661" r:id="rId11"/>
    <p:sldLayoutId id="2147483662" r:id="rId12"/>
    <p:sldLayoutId id="2147483663" r:id="rId13"/>
    <p:sldLayoutId id="2147483664" r:id="rId14"/>
    <p:sldLayoutId id="2147483667" r:id="rId15"/>
    <p:sldLayoutId id="2147483659"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image" Target="../media/image20.tif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image" Target="../media/image22.tif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image" Target="../media/image24.tif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image" Target="../media/image26.tif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9.tiff"/><Relationship Id="rId2" Type="http://schemas.openxmlformats.org/officeDocument/2006/relationships/image" Target="../media/image28.tif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image" Target="../media/image30.tif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image" Target="../media/image32.tif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www.ifc.org/wps/wcm/connect/news_ext_content/ifc_external_corporate_site/news+and+events/news/impact-stories/better-managed-brazilian-hospitals" TargetMode="External"/><Relationship Id="rId2" Type="http://schemas.openxmlformats.org/officeDocument/2006/relationships/hyperlink" Target="https://www.imperial.ac.uk/news/179735/free-universal-healthcare-reduces-health-inequality/" TargetMode="External"/><Relationship Id="rId1" Type="http://schemas.openxmlformats.org/officeDocument/2006/relationships/slideLayout" Target="../slideLayouts/slideLayout2.xml"/><Relationship Id="rId6" Type="http://schemas.openxmlformats.org/officeDocument/2006/relationships/hyperlink" Target="https://www.researchgate.net/publication/7511660_Rice_ME_Harris_GTComparing_effect_sizes_in_follow-up_studies_ROC_Area_Cohen's_d_and_r_Law_Hum_Behav_29_615-620" TargetMode="External"/><Relationship Id="rId5" Type="http://schemas.openxmlformats.org/officeDocument/2006/relationships/hyperlink" Target="https://www.ibge.gov.br/" TargetMode="External"/><Relationship Id="rId4" Type="http://schemas.openxmlformats.org/officeDocument/2006/relationships/hyperlink" Target="https://www.kaggle.com/joniarroba/noshowappointments"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6.tiff"/><Relationship Id="rId4" Type="http://schemas.openxmlformats.org/officeDocument/2006/relationships/image" Target="../media/image5.tiff"/></Relationships>
</file>

<file path=ppt/slides/_rels/slide4.xml.rels><?xml version="1.0" encoding="UTF-8" standalone="yes"?>
<Relationships xmlns="http://schemas.openxmlformats.org/package/2006/relationships"><Relationship Id="rId3" Type="http://schemas.openxmlformats.org/officeDocument/2006/relationships/image" Target="../media/image8.tiff"/><Relationship Id="rId7" Type="http://schemas.openxmlformats.org/officeDocument/2006/relationships/image" Target="../media/image12.tiff"/><Relationship Id="rId2" Type="http://schemas.openxmlformats.org/officeDocument/2006/relationships/image" Target="../media/image7.tiff"/><Relationship Id="rId1" Type="http://schemas.openxmlformats.org/officeDocument/2006/relationships/slideLayout" Target="../slideLayouts/slideLayout2.xml"/><Relationship Id="rId6" Type="http://schemas.openxmlformats.org/officeDocument/2006/relationships/image" Target="../media/image11.tiff"/><Relationship Id="rId5" Type="http://schemas.openxmlformats.org/officeDocument/2006/relationships/image" Target="../media/image10.tiff"/><Relationship Id="rId4" Type="http://schemas.openxmlformats.org/officeDocument/2006/relationships/image" Target="../media/image9.tiff"/></Relationships>
</file>

<file path=ppt/slides/_rels/slide5.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image" Target="../media/image17.tiff"/><Relationship Id="rId1" Type="http://schemas.openxmlformats.org/officeDocument/2006/relationships/slideLayout" Target="../slideLayouts/slideLayout2.xml"/><Relationship Id="rId4" Type="http://schemas.openxmlformats.org/officeDocument/2006/relationships/image" Target="../media/image19.tiff"/></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picture containing indoor, holding, table, racket&#10;&#10;Description automatically generated">
            <a:extLst>
              <a:ext uri="{FF2B5EF4-FFF2-40B4-BE49-F238E27FC236}">
                <a16:creationId xmlns:a16="http://schemas.microsoft.com/office/drawing/2014/main" id="{BC0F1F74-8A49-B847-A1E7-B97498479207}"/>
              </a:ext>
            </a:extLst>
          </p:cNvPr>
          <p:cNvPicPr>
            <a:picLocks noChangeAspect="1"/>
          </p:cNvPicPr>
          <p:nvPr/>
        </p:nvPicPr>
        <p:blipFill rotWithShape="1">
          <a:blip r:embed="rId2"/>
          <a:srcRect l="1978" t="4874" r="21926" b="2"/>
          <a:stretch/>
        </p:blipFill>
        <p:spPr>
          <a:xfrm>
            <a:off x="4003590" y="-16933"/>
            <a:ext cx="6393128" cy="6866467"/>
          </a:xfrm>
          <a:custGeom>
            <a:avLst/>
            <a:gdLst/>
            <a:ahLst/>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sp>
        <p:nvSpPr>
          <p:cNvPr id="2" name="Title 1">
            <a:extLst>
              <a:ext uri="{FF2B5EF4-FFF2-40B4-BE49-F238E27FC236}">
                <a16:creationId xmlns:a16="http://schemas.microsoft.com/office/drawing/2014/main" id="{66E54058-9D3B-1640-B421-272CA74610E3}"/>
              </a:ext>
            </a:extLst>
          </p:cNvPr>
          <p:cNvSpPr>
            <a:spLocks noGrp="1"/>
          </p:cNvSpPr>
          <p:nvPr>
            <p:ph type="ctrTitle"/>
          </p:nvPr>
        </p:nvSpPr>
        <p:spPr>
          <a:xfrm>
            <a:off x="539449" y="1710268"/>
            <a:ext cx="4088190" cy="2369093"/>
          </a:xfrm>
        </p:spPr>
        <p:txBody>
          <a:bodyPr>
            <a:normAutofit/>
          </a:bodyPr>
          <a:lstStyle/>
          <a:p>
            <a:r>
              <a:rPr lang="en-US" sz="4400" dirty="0"/>
              <a:t>Evaluating Medical No-Shows in Brazil</a:t>
            </a:r>
          </a:p>
        </p:txBody>
      </p:sp>
      <p:sp>
        <p:nvSpPr>
          <p:cNvPr id="3" name="Subtitle 2">
            <a:extLst>
              <a:ext uri="{FF2B5EF4-FFF2-40B4-BE49-F238E27FC236}">
                <a16:creationId xmlns:a16="http://schemas.microsoft.com/office/drawing/2014/main" id="{2A6B6969-0BE4-F146-AC49-6BEC6538534E}"/>
              </a:ext>
            </a:extLst>
          </p:cNvPr>
          <p:cNvSpPr>
            <a:spLocks noGrp="1"/>
          </p:cNvSpPr>
          <p:nvPr>
            <p:ph type="subTitle" idx="1"/>
          </p:nvPr>
        </p:nvSpPr>
        <p:spPr>
          <a:xfrm>
            <a:off x="547918" y="4113496"/>
            <a:ext cx="4079721" cy="1096901"/>
          </a:xfrm>
        </p:spPr>
        <p:txBody>
          <a:bodyPr>
            <a:normAutofit lnSpcReduction="10000"/>
          </a:bodyPr>
          <a:lstStyle/>
          <a:p>
            <a:r>
              <a:rPr lang="en-US" sz="2000" b="1" dirty="0"/>
              <a:t>Kasie Wong &amp; Michael Dowlin</a:t>
            </a:r>
          </a:p>
          <a:p>
            <a:r>
              <a:rPr lang="en-US" sz="1600" dirty="0"/>
              <a:t>Rice Data Analytics Bootcamp </a:t>
            </a:r>
          </a:p>
          <a:p>
            <a:r>
              <a:rPr lang="en-US" sz="1600" dirty="0"/>
              <a:t>April 2020</a:t>
            </a:r>
          </a:p>
          <a:p>
            <a:endParaRPr lang="en-US" sz="1600" b="1" dirty="0"/>
          </a:p>
        </p:txBody>
      </p:sp>
      <p:cxnSp>
        <p:nvCxnSpPr>
          <p:cNvPr id="45" name="Straight Connector 44">
            <a:extLst>
              <a:ext uri="{FF2B5EF4-FFF2-40B4-BE49-F238E27FC236}">
                <a16:creationId xmlns:a16="http://schemas.microsoft.com/office/drawing/2014/main" id="{A57C1A16-B8AB-4D99-A195-A38F556A648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47" name="Straight Connector 46">
            <a:extLst>
              <a:ext uri="{FF2B5EF4-FFF2-40B4-BE49-F238E27FC236}">
                <a16:creationId xmlns:a16="http://schemas.microsoft.com/office/drawing/2014/main" id="{F8A9B20B-D1DD-4573-B5EC-55802951923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49" name="Rectangle 23">
            <a:extLst>
              <a:ext uri="{FF2B5EF4-FFF2-40B4-BE49-F238E27FC236}">
                <a16:creationId xmlns:a16="http://schemas.microsoft.com/office/drawing/2014/main" id="{66D61E08-70C3-48D8-BEA0-787111DC30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51" name="Rectangle 25">
            <a:extLst>
              <a:ext uri="{FF2B5EF4-FFF2-40B4-BE49-F238E27FC236}">
                <a16:creationId xmlns:a16="http://schemas.microsoft.com/office/drawing/2014/main" id="{FC55298F-0AE5-478E-AD2B-03C2614C58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53" name="Isosceles Triangle 24">
            <a:extLst>
              <a:ext uri="{FF2B5EF4-FFF2-40B4-BE49-F238E27FC236}">
                <a16:creationId xmlns:a16="http://schemas.microsoft.com/office/drawing/2014/main" id="{C180E4EA-0B63-4779-A895-7E90E71088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55" name="Rectangle 27">
            <a:extLst>
              <a:ext uri="{FF2B5EF4-FFF2-40B4-BE49-F238E27FC236}">
                <a16:creationId xmlns:a16="http://schemas.microsoft.com/office/drawing/2014/main" id="{CEE01D9D-3DE8-4EED-B0D3-8F3C79CC76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sp>
      <p:sp>
        <p:nvSpPr>
          <p:cNvPr id="57" name="Rectangle 28">
            <a:extLst>
              <a:ext uri="{FF2B5EF4-FFF2-40B4-BE49-F238E27FC236}">
                <a16:creationId xmlns:a16="http://schemas.microsoft.com/office/drawing/2014/main" id="{89AF5CE9-607F-43F4-8983-DCD6DA4051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59" name="Rectangle 29">
            <a:extLst>
              <a:ext uri="{FF2B5EF4-FFF2-40B4-BE49-F238E27FC236}">
                <a16:creationId xmlns:a16="http://schemas.microsoft.com/office/drawing/2014/main" id="{6EEA2DBD-9E1E-4521-8C01-F32AD18A89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61" name="Isosceles Triangle 29">
            <a:extLst>
              <a:ext uri="{FF2B5EF4-FFF2-40B4-BE49-F238E27FC236}">
                <a16:creationId xmlns:a16="http://schemas.microsoft.com/office/drawing/2014/main" id="{15BBD2C1-BA9B-46A9-A27A-33498B1692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41625962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76A495F-DC2E-A844-86D6-88F54B3E9304}"/>
              </a:ext>
            </a:extLst>
          </p:cNvPr>
          <p:cNvSpPr>
            <a:spLocks noGrp="1"/>
          </p:cNvSpPr>
          <p:nvPr>
            <p:ph type="title"/>
          </p:nvPr>
        </p:nvSpPr>
        <p:spPr>
          <a:xfrm>
            <a:off x="80567" y="70584"/>
            <a:ext cx="8596668" cy="1320800"/>
          </a:xfrm>
        </p:spPr>
        <p:txBody>
          <a:bodyPr vert="horz" lIns="91440" tIns="45720" rIns="91440" bIns="45720" rtlCol="0" anchor="t">
            <a:normAutofit/>
          </a:bodyPr>
          <a:lstStyle/>
          <a:p>
            <a:r>
              <a:rPr lang="en-US" b="1" dirty="0"/>
              <a:t>Brazil 2010 Census Data Findings</a:t>
            </a:r>
          </a:p>
        </p:txBody>
      </p:sp>
      <p:graphicFrame>
        <p:nvGraphicFramePr>
          <p:cNvPr id="6" name="Chart 5">
            <a:extLst>
              <a:ext uri="{FF2B5EF4-FFF2-40B4-BE49-F238E27FC236}">
                <a16:creationId xmlns:a16="http://schemas.microsoft.com/office/drawing/2014/main" id="{3BFBBFC1-378F-489E-9F4D-22265F29A0E6}"/>
              </a:ext>
            </a:extLst>
          </p:cNvPr>
          <p:cNvGraphicFramePr>
            <a:graphicFrameLocks/>
          </p:cNvGraphicFramePr>
          <p:nvPr>
            <p:extLst>
              <p:ext uri="{D42A27DB-BD31-4B8C-83A1-F6EECF244321}">
                <p14:modId xmlns:p14="http://schemas.microsoft.com/office/powerpoint/2010/main" val="2675660222"/>
              </p:ext>
            </p:extLst>
          </p:nvPr>
        </p:nvGraphicFramePr>
        <p:xfrm>
          <a:off x="517095" y="945588"/>
          <a:ext cx="10688970" cy="5549984"/>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3838971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76A495F-DC2E-A844-86D6-88F54B3E9304}"/>
              </a:ext>
            </a:extLst>
          </p:cNvPr>
          <p:cNvSpPr>
            <a:spLocks noGrp="1"/>
          </p:cNvSpPr>
          <p:nvPr>
            <p:ph type="title"/>
          </p:nvPr>
        </p:nvSpPr>
        <p:spPr>
          <a:xfrm>
            <a:off x="154004" y="305697"/>
            <a:ext cx="9846644" cy="560577"/>
          </a:xfrm>
        </p:spPr>
        <p:txBody>
          <a:bodyPr vert="horz" lIns="91440" tIns="45720" rIns="91440" bIns="45720" rtlCol="0" anchor="t">
            <a:normAutofit/>
          </a:bodyPr>
          <a:lstStyle/>
          <a:p>
            <a:r>
              <a:rPr lang="en-US" sz="2400" b="1" dirty="0"/>
              <a:t>Selecting Test Features &amp; Binning Methodology</a:t>
            </a:r>
          </a:p>
        </p:txBody>
      </p:sp>
      <p:sp>
        <p:nvSpPr>
          <p:cNvPr id="10" name="Content Placeholder 9">
            <a:extLst>
              <a:ext uri="{FF2B5EF4-FFF2-40B4-BE49-F238E27FC236}">
                <a16:creationId xmlns:a16="http://schemas.microsoft.com/office/drawing/2014/main" id="{FF0B8362-B0AF-49F9-BE88-2C89B6F8E01C}"/>
              </a:ext>
            </a:extLst>
          </p:cNvPr>
          <p:cNvSpPr>
            <a:spLocks noGrp="1"/>
          </p:cNvSpPr>
          <p:nvPr>
            <p:ph idx="1"/>
          </p:nvPr>
        </p:nvSpPr>
        <p:spPr>
          <a:xfrm>
            <a:off x="608173" y="1142103"/>
            <a:ext cx="4193050" cy="4430924"/>
          </a:xfrm>
        </p:spPr>
        <p:txBody>
          <a:bodyPr>
            <a:normAutofit/>
          </a:bodyPr>
          <a:lstStyle/>
          <a:p>
            <a:pPr>
              <a:lnSpc>
                <a:spcPct val="90000"/>
              </a:lnSpc>
            </a:pPr>
            <a:r>
              <a:rPr lang="en-US" sz="1600" dirty="0"/>
              <a:t>Used correlation matrix to determine which features were most statistically relevant to being a no-show</a:t>
            </a:r>
          </a:p>
          <a:p>
            <a:pPr>
              <a:lnSpc>
                <a:spcPct val="90000"/>
              </a:lnSpc>
            </a:pPr>
            <a:r>
              <a:rPr lang="en-US" sz="1600" dirty="0"/>
              <a:t>Pearson’s correlation coefficient measures linear correlation between each feature and no-show variable between 0 and 1. </a:t>
            </a:r>
          </a:p>
          <a:p>
            <a:pPr>
              <a:lnSpc>
                <a:spcPct val="90000"/>
              </a:lnSpc>
            </a:pPr>
            <a:r>
              <a:rPr lang="en-US" sz="1600" dirty="0"/>
              <a:t>Statistical relevance would indicate a correlation absolute value &gt;0.5 </a:t>
            </a:r>
            <a:endParaRPr lang="en-US" sz="1400" dirty="0"/>
          </a:p>
          <a:p>
            <a:pPr>
              <a:lnSpc>
                <a:spcPct val="90000"/>
              </a:lnSpc>
            </a:pPr>
            <a:r>
              <a:rPr lang="en-US" sz="1600" dirty="0"/>
              <a:t>Unfortunately, all features in the matrix had a weak (&lt;0.5) correlation to no-show variable</a:t>
            </a:r>
          </a:p>
          <a:p>
            <a:pPr>
              <a:lnSpc>
                <a:spcPct val="90000"/>
              </a:lnSpc>
            </a:pPr>
            <a:r>
              <a:rPr lang="en-US" sz="1600" dirty="0"/>
              <a:t>Needed to find another way to analyze relevant features for analysis</a:t>
            </a:r>
          </a:p>
        </p:txBody>
      </p:sp>
    </p:spTree>
    <p:extLst>
      <p:ext uri="{BB962C8B-B14F-4D97-AF65-F5344CB8AC3E}">
        <p14:creationId xmlns:p14="http://schemas.microsoft.com/office/powerpoint/2010/main" val="9534474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76A495F-DC2E-A844-86D6-88F54B3E9304}"/>
              </a:ext>
            </a:extLst>
          </p:cNvPr>
          <p:cNvSpPr>
            <a:spLocks noGrp="1"/>
          </p:cNvSpPr>
          <p:nvPr>
            <p:ph type="title"/>
          </p:nvPr>
        </p:nvSpPr>
        <p:spPr>
          <a:xfrm>
            <a:off x="147944" y="97856"/>
            <a:ext cx="8596668" cy="449180"/>
          </a:xfrm>
        </p:spPr>
        <p:txBody>
          <a:bodyPr vert="horz" lIns="91440" tIns="45720" rIns="91440" bIns="45720" rtlCol="0" anchor="t">
            <a:noAutofit/>
          </a:bodyPr>
          <a:lstStyle/>
          <a:p>
            <a:r>
              <a:rPr lang="en-US" sz="2400" b="1" dirty="0"/>
              <a:t>Testing Logistic Regression Classification Model - Original</a:t>
            </a:r>
          </a:p>
        </p:txBody>
      </p:sp>
      <p:graphicFrame>
        <p:nvGraphicFramePr>
          <p:cNvPr id="7" name="Table 6">
            <a:extLst>
              <a:ext uri="{FF2B5EF4-FFF2-40B4-BE49-F238E27FC236}">
                <a16:creationId xmlns:a16="http://schemas.microsoft.com/office/drawing/2014/main" id="{F70D0808-6DF9-304E-B949-44A3F0A82B35}"/>
              </a:ext>
            </a:extLst>
          </p:cNvPr>
          <p:cNvGraphicFramePr>
            <a:graphicFrameLocks noGrp="1"/>
          </p:cNvGraphicFramePr>
          <p:nvPr>
            <p:extLst>
              <p:ext uri="{D42A27DB-BD31-4B8C-83A1-F6EECF244321}">
                <p14:modId xmlns:p14="http://schemas.microsoft.com/office/powerpoint/2010/main" val="506034327"/>
              </p:ext>
            </p:extLst>
          </p:nvPr>
        </p:nvGraphicFramePr>
        <p:xfrm>
          <a:off x="223745" y="955644"/>
          <a:ext cx="3297901" cy="1814297"/>
        </p:xfrm>
        <a:graphic>
          <a:graphicData uri="http://schemas.openxmlformats.org/drawingml/2006/table">
            <a:tbl>
              <a:tblPr firstRow="1" bandRow="1">
                <a:tableStyleId>{5C22544A-7EE6-4342-B048-85BDC9FD1C3A}</a:tableStyleId>
              </a:tblPr>
              <a:tblGrid>
                <a:gridCol w="1714370">
                  <a:extLst>
                    <a:ext uri="{9D8B030D-6E8A-4147-A177-3AD203B41FA5}">
                      <a16:colId xmlns:a16="http://schemas.microsoft.com/office/drawing/2014/main" val="2174939539"/>
                    </a:ext>
                  </a:extLst>
                </a:gridCol>
                <a:gridCol w="1583531">
                  <a:extLst>
                    <a:ext uri="{9D8B030D-6E8A-4147-A177-3AD203B41FA5}">
                      <a16:colId xmlns:a16="http://schemas.microsoft.com/office/drawing/2014/main" val="1841743894"/>
                    </a:ext>
                  </a:extLst>
                </a:gridCol>
              </a:tblGrid>
              <a:tr h="513569">
                <a:tc gridSpan="2">
                  <a:txBody>
                    <a:bodyPr/>
                    <a:lstStyle/>
                    <a:p>
                      <a:pPr algn="ctr"/>
                      <a:r>
                        <a:rPr lang="en-US" dirty="0"/>
                        <a:t>Original Dataset Run Results</a:t>
                      </a:r>
                    </a:p>
                    <a:p>
                      <a:pPr marL="0" marR="0" lvl="0" indent="0" algn="ctr" defTabSz="457200" rtl="0" eaLnBrk="1" fontAlgn="auto" latinLnBrk="0" hangingPunct="1">
                        <a:lnSpc>
                          <a:spcPct val="100000"/>
                        </a:lnSpc>
                        <a:spcBef>
                          <a:spcPts val="0"/>
                        </a:spcBef>
                        <a:spcAft>
                          <a:spcPts val="0"/>
                        </a:spcAft>
                        <a:buClrTx/>
                        <a:buSzTx/>
                        <a:buFontTx/>
                        <a:buNone/>
                        <a:tabLst/>
                        <a:defRPr/>
                      </a:pPr>
                      <a:r>
                        <a:rPr lang="en-US" sz="1200" dirty="0"/>
                        <a:t>Dataset as is with 110K+ Appointments</a:t>
                      </a:r>
                    </a:p>
                  </a:txBody>
                  <a:tcPr/>
                </a:tc>
                <a:tc hMerge="1">
                  <a:txBody>
                    <a:bodyPr/>
                    <a:lstStyle/>
                    <a:p>
                      <a:endParaRPr lang="en-US" dirty="0"/>
                    </a:p>
                  </a:txBody>
                  <a:tcPr/>
                </a:tc>
                <a:extLst>
                  <a:ext uri="{0D108BD9-81ED-4DB2-BD59-A6C34878D82A}">
                    <a16:rowId xmlns:a16="http://schemas.microsoft.com/office/drawing/2014/main" val="624297786"/>
                  </a:ext>
                </a:extLst>
              </a:tr>
              <a:tr h="285316">
                <a:tc>
                  <a:txBody>
                    <a:bodyPr/>
                    <a:lstStyle/>
                    <a:p>
                      <a:pPr algn="ctr"/>
                      <a:r>
                        <a:rPr lang="en-US" sz="1400" dirty="0"/>
                        <a:t>Accuracy</a:t>
                      </a:r>
                    </a:p>
                  </a:txBody>
                  <a:tcPr/>
                </a:tc>
                <a:tc>
                  <a:txBody>
                    <a:bodyPr/>
                    <a:lstStyle/>
                    <a:p>
                      <a:pPr algn="ctr"/>
                      <a:r>
                        <a:rPr lang="en-US" sz="1400" dirty="0"/>
                        <a:t>0.7979443</a:t>
                      </a:r>
                    </a:p>
                  </a:txBody>
                  <a:tcPr/>
                </a:tc>
                <a:extLst>
                  <a:ext uri="{0D108BD9-81ED-4DB2-BD59-A6C34878D82A}">
                    <a16:rowId xmlns:a16="http://schemas.microsoft.com/office/drawing/2014/main" val="4091006465"/>
                  </a:ext>
                </a:extLst>
              </a:tr>
              <a:tr h="285316">
                <a:tc>
                  <a:txBody>
                    <a:bodyPr/>
                    <a:lstStyle/>
                    <a:p>
                      <a:pPr algn="ctr"/>
                      <a:r>
                        <a:rPr lang="en-US" sz="1400" dirty="0"/>
                        <a:t>Precision</a:t>
                      </a:r>
                    </a:p>
                  </a:txBody>
                  <a:tcPr/>
                </a:tc>
                <a:tc>
                  <a:txBody>
                    <a:bodyPr/>
                    <a:lstStyle/>
                    <a:p>
                      <a:pPr algn="ctr"/>
                      <a:r>
                        <a:rPr lang="en-US" sz="1400" dirty="0"/>
                        <a:t>0.3</a:t>
                      </a:r>
                    </a:p>
                  </a:txBody>
                  <a:tcPr/>
                </a:tc>
                <a:extLst>
                  <a:ext uri="{0D108BD9-81ED-4DB2-BD59-A6C34878D82A}">
                    <a16:rowId xmlns:a16="http://schemas.microsoft.com/office/drawing/2014/main" val="1214472585"/>
                  </a:ext>
                </a:extLst>
              </a:tr>
              <a:tr h="285316">
                <a:tc>
                  <a:txBody>
                    <a:bodyPr/>
                    <a:lstStyle/>
                    <a:p>
                      <a:pPr algn="ctr"/>
                      <a:r>
                        <a:rPr lang="en-US" sz="1400" dirty="0"/>
                        <a:t>Recall</a:t>
                      </a:r>
                    </a:p>
                  </a:txBody>
                  <a:tcPr/>
                </a:tc>
                <a:tc>
                  <a:txBody>
                    <a:bodyPr/>
                    <a:lstStyle/>
                    <a:p>
                      <a:pPr algn="ctr"/>
                      <a:r>
                        <a:rPr lang="en-US" sz="1400" dirty="0"/>
                        <a:t>0.0005377</a:t>
                      </a:r>
                    </a:p>
                  </a:txBody>
                  <a:tcPr/>
                </a:tc>
                <a:extLst>
                  <a:ext uri="{0D108BD9-81ED-4DB2-BD59-A6C34878D82A}">
                    <a16:rowId xmlns:a16="http://schemas.microsoft.com/office/drawing/2014/main" val="1533255619"/>
                  </a:ext>
                </a:extLst>
              </a:tr>
              <a:tr h="351257">
                <a:tc>
                  <a:txBody>
                    <a:bodyPr/>
                    <a:lstStyle/>
                    <a:p>
                      <a:pPr algn="ctr"/>
                      <a:r>
                        <a:rPr lang="en-US" sz="1400" dirty="0"/>
                        <a:t>MCC</a:t>
                      </a:r>
                    </a:p>
                  </a:txBody>
                  <a:tcPr anchor="ctr"/>
                </a:tc>
                <a:tc>
                  <a:txBody>
                    <a:bodyPr/>
                    <a:lstStyle/>
                    <a:p>
                      <a:pPr algn="ctr"/>
                      <a:r>
                        <a:rPr lang="en-US" sz="1400" dirty="0"/>
                        <a:t>0.0046493</a:t>
                      </a:r>
                    </a:p>
                  </a:txBody>
                  <a:tcPr anchor="ctr"/>
                </a:tc>
                <a:extLst>
                  <a:ext uri="{0D108BD9-81ED-4DB2-BD59-A6C34878D82A}">
                    <a16:rowId xmlns:a16="http://schemas.microsoft.com/office/drawing/2014/main" val="801031724"/>
                  </a:ext>
                </a:extLst>
              </a:tr>
            </a:tbl>
          </a:graphicData>
        </a:graphic>
      </p:graphicFrame>
      <p:pic>
        <p:nvPicPr>
          <p:cNvPr id="11" name="Picture 10">
            <a:extLst>
              <a:ext uri="{FF2B5EF4-FFF2-40B4-BE49-F238E27FC236}">
                <a16:creationId xmlns:a16="http://schemas.microsoft.com/office/drawing/2014/main" id="{473F958C-76B6-5040-A6F6-31F855F0758C}"/>
              </a:ext>
            </a:extLst>
          </p:cNvPr>
          <p:cNvPicPr>
            <a:picLocks noChangeAspect="1"/>
          </p:cNvPicPr>
          <p:nvPr/>
        </p:nvPicPr>
        <p:blipFill>
          <a:blip r:embed="rId2"/>
          <a:stretch>
            <a:fillRect/>
          </a:stretch>
        </p:blipFill>
        <p:spPr>
          <a:xfrm>
            <a:off x="111872" y="2997340"/>
            <a:ext cx="3521646" cy="3021659"/>
          </a:xfrm>
          <a:prstGeom prst="rect">
            <a:avLst/>
          </a:prstGeom>
        </p:spPr>
      </p:pic>
      <p:pic>
        <p:nvPicPr>
          <p:cNvPr id="12" name="Picture 11">
            <a:extLst>
              <a:ext uri="{FF2B5EF4-FFF2-40B4-BE49-F238E27FC236}">
                <a16:creationId xmlns:a16="http://schemas.microsoft.com/office/drawing/2014/main" id="{55A976B7-5CE0-CF4F-9B0B-6A5F49C70712}"/>
              </a:ext>
            </a:extLst>
          </p:cNvPr>
          <p:cNvPicPr>
            <a:picLocks noChangeAspect="1"/>
          </p:cNvPicPr>
          <p:nvPr/>
        </p:nvPicPr>
        <p:blipFill>
          <a:blip r:embed="rId3"/>
          <a:stretch>
            <a:fillRect/>
          </a:stretch>
        </p:blipFill>
        <p:spPr>
          <a:xfrm>
            <a:off x="4023092" y="763338"/>
            <a:ext cx="5255661" cy="5255661"/>
          </a:xfrm>
          <a:prstGeom prst="rect">
            <a:avLst/>
          </a:prstGeom>
        </p:spPr>
      </p:pic>
      <p:sp>
        <p:nvSpPr>
          <p:cNvPr id="2" name="Rectangle 1">
            <a:extLst>
              <a:ext uri="{FF2B5EF4-FFF2-40B4-BE49-F238E27FC236}">
                <a16:creationId xmlns:a16="http://schemas.microsoft.com/office/drawing/2014/main" id="{BA8BC2EC-BD52-5C48-B911-59EBE083A5D9}"/>
              </a:ext>
            </a:extLst>
          </p:cNvPr>
          <p:cNvSpPr/>
          <p:nvPr/>
        </p:nvSpPr>
        <p:spPr>
          <a:xfrm>
            <a:off x="473646" y="6212001"/>
            <a:ext cx="6096000" cy="584775"/>
          </a:xfrm>
          <a:prstGeom prst="rect">
            <a:avLst/>
          </a:prstGeom>
        </p:spPr>
        <p:txBody>
          <a:bodyPr>
            <a:spAutoFit/>
          </a:bodyPr>
          <a:lstStyle/>
          <a:p>
            <a:r>
              <a:rPr lang="en-US" sz="1600" dirty="0"/>
              <a:t>Training Data Score: 0.7982506936904331 </a:t>
            </a:r>
          </a:p>
          <a:p>
            <a:r>
              <a:rPr lang="en-US" sz="1600" dirty="0"/>
              <a:t>Testing Data Score: 0.7979443378813651</a:t>
            </a:r>
          </a:p>
        </p:txBody>
      </p:sp>
    </p:spTree>
    <p:extLst>
      <p:ext uri="{BB962C8B-B14F-4D97-AF65-F5344CB8AC3E}">
        <p14:creationId xmlns:p14="http://schemas.microsoft.com/office/powerpoint/2010/main" val="14475754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76A495F-DC2E-A844-86D6-88F54B3E9304}"/>
              </a:ext>
            </a:extLst>
          </p:cNvPr>
          <p:cNvSpPr>
            <a:spLocks noGrp="1"/>
          </p:cNvSpPr>
          <p:nvPr>
            <p:ph type="title"/>
          </p:nvPr>
        </p:nvSpPr>
        <p:spPr>
          <a:xfrm>
            <a:off x="147944" y="97855"/>
            <a:ext cx="7330885" cy="741145"/>
          </a:xfrm>
        </p:spPr>
        <p:txBody>
          <a:bodyPr vert="horz" lIns="91440" tIns="45720" rIns="91440" bIns="45720" rtlCol="0" anchor="t">
            <a:noAutofit/>
          </a:bodyPr>
          <a:lstStyle/>
          <a:p>
            <a:r>
              <a:rPr lang="en-US" sz="2400" b="1" dirty="0"/>
              <a:t>Testing Logistic Regression Classification Model – Excl. Poor women w/ SMS (Post Consultation)</a:t>
            </a:r>
          </a:p>
        </p:txBody>
      </p:sp>
      <p:graphicFrame>
        <p:nvGraphicFramePr>
          <p:cNvPr id="7" name="Table 6">
            <a:extLst>
              <a:ext uri="{FF2B5EF4-FFF2-40B4-BE49-F238E27FC236}">
                <a16:creationId xmlns:a16="http://schemas.microsoft.com/office/drawing/2014/main" id="{F70D0808-6DF9-304E-B949-44A3F0A82B35}"/>
              </a:ext>
            </a:extLst>
          </p:cNvPr>
          <p:cNvGraphicFramePr>
            <a:graphicFrameLocks noGrp="1"/>
          </p:cNvGraphicFramePr>
          <p:nvPr>
            <p:extLst>
              <p:ext uri="{D42A27DB-BD31-4B8C-83A1-F6EECF244321}">
                <p14:modId xmlns:p14="http://schemas.microsoft.com/office/powerpoint/2010/main" val="1014346705"/>
              </p:ext>
            </p:extLst>
          </p:nvPr>
        </p:nvGraphicFramePr>
        <p:xfrm>
          <a:off x="387374" y="1215526"/>
          <a:ext cx="3409773" cy="1814297"/>
        </p:xfrm>
        <a:graphic>
          <a:graphicData uri="http://schemas.openxmlformats.org/drawingml/2006/table">
            <a:tbl>
              <a:tblPr firstRow="1" bandRow="1">
                <a:tableStyleId>{5C22544A-7EE6-4342-B048-85BDC9FD1C3A}</a:tableStyleId>
              </a:tblPr>
              <a:tblGrid>
                <a:gridCol w="1772525">
                  <a:extLst>
                    <a:ext uri="{9D8B030D-6E8A-4147-A177-3AD203B41FA5}">
                      <a16:colId xmlns:a16="http://schemas.microsoft.com/office/drawing/2014/main" val="2174939539"/>
                    </a:ext>
                  </a:extLst>
                </a:gridCol>
                <a:gridCol w="1637248">
                  <a:extLst>
                    <a:ext uri="{9D8B030D-6E8A-4147-A177-3AD203B41FA5}">
                      <a16:colId xmlns:a16="http://schemas.microsoft.com/office/drawing/2014/main" val="1841743894"/>
                    </a:ext>
                  </a:extLst>
                </a:gridCol>
              </a:tblGrid>
              <a:tr h="513569">
                <a:tc gridSpan="2">
                  <a:txBody>
                    <a:bodyPr/>
                    <a:lstStyle/>
                    <a:p>
                      <a:pPr algn="ctr"/>
                      <a:r>
                        <a:rPr lang="en-US" dirty="0"/>
                        <a:t>Post Consultation Run Results</a:t>
                      </a:r>
                    </a:p>
                    <a:p>
                      <a:pPr marL="0" marR="0" lvl="0" indent="0" algn="ctr" defTabSz="457200" rtl="0" eaLnBrk="1" fontAlgn="auto" latinLnBrk="0" hangingPunct="1">
                        <a:lnSpc>
                          <a:spcPct val="100000"/>
                        </a:lnSpc>
                        <a:spcBef>
                          <a:spcPts val="0"/>
                        </a:spcBef>
                        <a:spcAft>
                          <a:spcPts val="0"/>
                        </a:spcAft>
                        <a:buClrTx/>
                        <a:buSzTx/>
                        <a:buFontTx/>
                        <a:buNone/>
                        <a:tabLst/>
                        <a:defRPr/>
                      </a:pPr>
                      <a:r>
                        <a:rPr lang="en-US" sz="1200" dirty="0"/>
                        <a:t>Dataset as is with ~94K Appointments</a:t>
                      </a:r>
                    </a:p>
                  </a:txBody>
                  <a:tcPr/>
                </a:tc>
                <a:tc hMerge="1">
                  <a:txBody>
                    <a:bodyPr/>
                    <a:lstStyle/>
                    <a:p>
                      <a:endParaRPr lang="en-US" dirty="0"/>
                    </a:p>
                  </a:txBody>
                  <a:tcPr/>
                </a:tc>
                <a:extLst>
                  <a:ext uri="{0D108BD9-81ED-4DB2-BD59-A6C34878D82A}">
                    <a16:rowId xmlns:a16="http://schemas.microsoft.com/office/drawing/2014/main" val="624297786"/>
                  </a:ext>
                </a:extLst>
              </a:tr>
              <a:tr h="285316">
                <a:tc>
                  <a:txBody>
                    <a:bodyPr/>
                    <a:lstStyle/>
                    <a:p>
                      <a:pPr algn="ctr"/>
                      <a:r>
                        <a:rPr lang="en-US" sz="1400" dirty="0"/>
                        <a:t>Accuracy</a:t>
                      </a:r>
                    </a:p>
                  </a:txBody>
                  <a:tcPr/>
                </a:tc>
                <a:tc>
                  <a:txBody>
                    <a:bodyPr/>
                    <a:lstStyle/>
                    <a:p>
                      <a:pPr algn="ctr"/>
                      <a:r>
                        <a:rPr lang="en-US" sz="1400" dirty="0"/>
                        <a:t>0.81482</a:t>
                      </a:r>
                    </a:p>
                  </a:txBody>
                  <a:tcPr/>
                </a:tc>
                <a:extLst>
                  <a:ext uri="{0D108BD9-81ED-4DB2-BD59-A6C34878D82A}">
                    <a16:rowId xmlns:a16="http://schemas.microsoft.com/office/drawing/2014/main" val="4091006465"/>
                  </a:ext>
                </a:extLst>
              </a:tr>
              <a:tr h="285316">
                <a:tc>
                  <a:txBody>
                    <a:bodyPr/>
                    <a:lstStyle/>
                    <a:p>
                      <a:pPr algn="ctr"/>
                      <a:r>
                        <a:rPr lang="en-US" sz="1400" dirty="0"/>
                        <a:t>Precision</a:t>
                      </a:r>
                    </a:p>
                  </a:txBody>
                  <a:tcPr/>
                </a:tc>
                <a:tc>
                  <a:txBody>
                    <a:bodyPr/>
                    <a:lstStyle/>
                    <a:p>
                      <a:pPr algn="ctr"/>
                      <a:r>
                        <a:rPr lang="en-US" sz="1400" dirty="0"/>
                        <a:t>0.8</a:t>
                      </a:r>
                    </a:p>
                  </a:txBody>
                  <a:tcPr/>
                </a:tc>
                <a:extLst>
                  <a:ext uri="{0D108BD9-81ED-4DB2-BD59-A6C34878D82A}">
                    <a16:rowId xmlns:a16="http://schemas.microsoft.com/office/drawing/2014/main" val="1214472585"/>
                  </a:ext>
                </a:extLst>
              </a:tr>
              <a:tr h="285316">
                <a:tc>
                  <a:txBody>
                    <a:bodyPr/>
                    <a:lstStyle/>
                    <a:p>
                      <a:pPr algn="ctr"/>
                      <a:r>
                        <a:rPr lang="en-US" sz="1400" dirty="0"/>
                        <a:t>Recall</a:t>
                      </a:r>
                    </a:p>
                  </a:txBody>
                  <a:tcPr/>
                </a:tc>
                <a:tc>
                  <a:txBody>
                    <a:bodyPr/>
                    <a:lstStyle/>
                    <a:p>
                      <a:pPr algn="ctr"/>
                      <a:r>
                        <a:rPr lang="en-US" sz="1400" dirty="0"/>
                        <a:t>0.00091954</a:t>
                      </a:r>
                    </a:p>
                  </a:txBody>
                  <a:tcPr/>
                </a:tc>
                <a:extLst>
                  <a:ext uri="{0D108BD9-81ED-4DB2-BD59-A6C34878D82A}">
                    <a16:rowId xmlns:a16="http://schemas.microsoft.com/office/drawing/2014/main" val="1533255619"/>
                  </a:ext>
                </a:extLst>
              </a:tr>
              <a:tr h="351257">
                <a:tc>
                  <a:txBody>
                    <a:bodyPr/>
                    <a:lstStyle/>
                    <a:p>
                      <a:pPr algn="ctr"/>
                      <a:r>
                        <a:rPr lang="en-US" sz="1400" dirty="0"/>
                        <a:t>MCC</a:t>
                      </a:r>
                    </a:p>
                  </a:txBody>
                  <a:tcPr anchor="ctr"/>
                </a:tc>
                <a:tc>
                  <a:txBody>
                    <a:bodyPr/>
                    <a:lstStyle/>
                    <a:p>
                      <a:pPr algn="ctr"/>
                      <a:r>
                        <a:rPr lang="en-US" sz="1400" dirty="0"/>
                        <a:t>0.023091356</a:t>
                      </a:r>
                    </a:p>
                  </a:txBody>
                  <a:tcPr anchor="ctr"/>
                </a:tc>
                <a:extLst>
                  <a:ext uri="{0D108BD9-81ED-4DB2-BD59-A6C34878D82A}">
                    <a16:rowId xmlns:a16="http://schemas.microsoft.com/office/drawing/2014/main" val="801031724"/>
                  </a:ext>
                </a:extLst>
              </a:tr>
            </a:tbl>
          </a:graphicData>
        </a:graphic>
      </p:graphicFrame>
      <p:sp>
        <p:nvSpPr>
          <p:cNvPr id="15" name="Rectangle 14">
            <a:extLst>
              <a:ext uri="{FF2B5EF4-FFF2-40B4-BE49-F238E27FC236}">
                <a16:creationId xmlns:a16="http://schemas.microsoft.com/office/drawing/2014/main" id="{96CF0462-0EA3-8A4B-848C-C6310A7A7233}"/>
              </a:ext>
            </a:extLst>
          </p:cNvPr>
          <p:cNvSpPr/>
          <p:nvPr/>
        </p:nvSpPr>
        <p:spPr>
          <a:xfrm>
            <a:off x="473646" y="6212001"/>
            <a:ext cx="6096000" cy="584775"/>
          </a:xfrm>
          <a:prstGeom prst="rect">
            <a:avLst/>
          </a:prstGeom>
        </p:spPr>
        <p:txBody>
          <a:bodyPr>
            <a:spAutoFit/>
          </a:bodyPr>
          <a:lstStyle/>
          <a:p>
            <a:r>
              <a:rPr lang="en-US" sz="1600" dirty="0"/>
              <a:t>Training Data Score: 0.8147080540724753 </a:t>
            </a:r>
          </a:p>
          <a:p>
            <a:r>
              <a:rPr lang="en-US" sz="1600" dirty="0"/>
              <a:t>Testing Data Score: 0.8148242811501597</a:t>
            </a:r>
          </a:p>
        </p:txBody>
      </p:sp>
      <p:pic>
        <p:nvPicPr>
          <p:cNvPr id="16" name="Picture 15">
            <a:extLst>
              <a:ext uri="{FF2B5EF4-FFF2-40B4-BE49-F238E27FC236}">
                <a16:creationId xmlns:a16="http://schemas.microsoft.com/office/drawing/2014/main" id="{94CA7ED5-49B4-E046-A0D7-B6482596EF3C}"/>
              </a:ext>
            </a:extLst>
          </p:cNvPr>
          <p:cNvPicPr>
            <a:picLocks noChangeAspect="1"/>
          </p:cNvPicPr>
          <p:nvPr/>
        </p:nvPicPr>
        <p:blipFill>
          <a:blip r:embed="rId2"/>
          <a:stretch>
            <a:fillRect/>
          </a:stretch>
        </p:blipFill>
        <p:spPr>
          <a:xfrm>
            <a:off x="335325" y="3197015"/>
            <a:ext cx="3513869" cy="3014986"/>
          </a:xfrm>
          <a:prstGeom prst="rect">
            <a:avLst/>
          </a:prstGeom>
        </p:spPr>
      </p:pic>
      <p:pic>
        <p:nvPicPr>
          <p:cNvPr id="17" name="Picture 16">
            <a:extLst>
              <a:ext uri="{FF2B5EF4-FFF2-40B4-BE49-F238E27FC236}">
                <a16:creationId xmlns:a16="http://schemas.microsoft.com/office/drawing/2014/main" id="{02A0E08D-D637-5546-BAA3-1CD6B6223CAE}"/>
              </a:ext>
            </a:extLst>
          </p:cNvPr>
          <p:cNvPicPr>
            <a:picLocks noChangeAspect="1"/>
          </p:cNvPicPr>
          <p:nvPr/>
        </p:nvPicPr>
        <p:blipFill>
          <a:blip r:embed="rId3"/>
          <a:stretch>
            <a:fillRect/>
          </a:stretch>
        </p:blipFill>
        <p:spPr>
          <a:xfrm>
            <a:off x="4252060" y="960916"/>
            <a:ext cx="5343631" cy="5343631"/>
          </a:xfrm>
          <a:prstGeom prst="rect">
            <a:avLst/>
          </a:prstGeom>
        </p:spPr>
      </p:pic>
    </p:spTree>
    <p:extLst>
      <p:ext uri="{BB962C8B-B14F-4D97-AF65-F5344CB8AC3E}">
        <p14:creationId xmlns:p14="http://schemas.microsoft.com/office/powerpoint/2010/main" val="37689928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76A495F-DC2E-A844-86D6-88F54B3E9304}"/>
              </a:ext>
            </a:extLst>
          </p:cNvPr>
          <p:cNvSpPr>
            <a:spLocks noGrp="1"/>
          </p:cNvSpPr>
          <p:nvPr>
            <p:ph type="title"/>
          </p:nvPr>
        </p:nvSpPr>
        <p:spPr>
          <a:xfrm>
            <a:off x="80567" y="93773"/>
            <a:ext cx="9669128" cy="867143"/>
          </a:xfrm>
        </p:spPr>
        <p:txBody>
          <a:bodyPr vert="horz" lIns="91440" tIns="45720" rIns="91440" bIns="45720" rtlCol="0" anchor="t">
            <a:noAutofit/>
          </a:bodyPr>
          <a:lstStyle/>
          <a:p>
            <a:r>
              <a:rPr lang="en-US" sz="2200" b="1" dirty="0"/>
              <a:t>Testing Logistic Regression Classification Model – Excl. Poor women w/ SMS (Post Consultation w/ GridsearchCV parameter tuning)</a:t>
            </a:r>
          </a:p>
        </p:txBody>
      </p:sp>
      <p:graphicFrame>
        <p:nvGraphicFramePr>
          <p:cNvPr id="7" name="Table 6">
            <a:extLst>
              <a:ext uri="{FF2B5EF4-FFF2-40B4-BE49-F238E27FC236}">
                <a16:creationId xmlns:a16="http://schemas.microsoft.com/office/drawing/2014/main" id="{F70D0808-6DF9-304E-B949-44A3F0A82B35}"/>
              </a:ext>
            </a:extLst>
          </p:cNvPr>
          <p:cNvGraphicFramePr>
            <a:graphicFrameLocks noGrp="1"/>
          </p:cNvGraphicFramePr>
          <p:nvPr>
            <p:extLst>
              <p:ext uri="{D42A27DB-BD31-4B8C-83A1-F6EECF244321}">
                <p14:modId xmlns:p14="http://schemas.microsoft.com/office/powerpoint/2010/main" val="3140427521"/>
              </p:ext>
            </p:extLst>
          </p:nvPr>
        </p:nvGraphicFramePr>
        <p:xfrm>
          <a:off x="80567" y="1215526"/>
          <a:ext cx="4017489" cy="1783817"/>
        </p:xfrm>
        <a:graphic>
          <a:graphicData uri="http://schemas.openxmlformats.org/drawingml/2006/table">
            <a:tbl>
              <a:tblPr firstRow="1" bandRow="1">
                <a:tableStyleId>{5C22544A-7EE6-4342-B048-85BDC9FD1C3A}</a:tableStyleId>
              </a:tblPr>
              <a:tblGrid>
                <a:gridCol w="2088437">
                  <a:extLst>
                    <a:ext uri="{9D8B030D-6E8A-4147-A177-3AD203B41FA5}">
                      <a16:colId xmlns:a16="http://schemas.microsoft.com/office/drawing/2014/main" val="2174939539"/>
                    </a:ext>
                  </a:extLst>
                </a:gridCol>
                <a:gridCol w="1929052">
                  <a:extLst>
                    <a:ext uri="{9D8B030D-6E8A-4147-A177-3AD203B41FA5}">
                      <a16:colId xmlns:a16="http://schemas.microsoft.com/office/drawing/2014/main" val="1841743894"/>
                    </a:ext>
                  </a:extLst>
                </a:gridCol>
              </a:tblGrid>
              <a:tr h="513569">
                <a:tc gridSpan="2">
                  <a:txBody>
                    <a:bodyPr/>
                    <a:lstStyle/>
                    <a:p>
                      <a:pPr algn="ctr"/>
                      <a:r>
                        <a:rPr lang="en-US" sz="1600" dirty="0"/>
                        <a:t>Post Consultation w/ tuning Run Results</a:t>
                      </a:r>
                    </a:p>
                    <a:p>
                      <a:pPr marL="0" marR="0" lvl="0" indent="0" algn="ctr" defTabSz="457200" rtl="0" eaLnBrk="1" fontAlgn="auto" latinLnBrk="0" hangingPunct="1">
                        <a:lnSpc>
                          <a:spcPct val="100000"/>
                        </a:lnSpc>
                        <a:spcBef>
                          <a:spcPts val="0"/>
                        </a:spcBef>
                        <a:spcAft>
                          <a:spcPts val="0"/>
                        </a:spcAft>
                        <a:buClrTx/>
                        <a:buSzTx/>
                        <a:buFontTx/>
                        <a:buNone/>
                        <a:tabLst/>
                        <a:defRPr/>
                      </a:pPr>
                      <a:r>
                        <a:rPr lang="en-US" sz="1200" dirty="0"/>
                        <a:t>Dataset as is with ~94K Appointments</a:t>
                      </a:r>
                    </a:p>
                  </a:txBody>
                  <a:tcPr/>
                </a:tc>
                <a:tc hMerge="1">
                  <a:txBody>
                    <a:bodyPr/>
                    <a:lstStyle/>
                    <a:p>
                      <a:endParaRPr lang="en-US" dirty="0"/>
                    </a:p>
                  </a:txBody>
                  <a:tcPr/>
                </a:tc>
                <a:extLst>
                  <a:ext uri="{0D108BD9-81ED-4DB2-BD59-A6C34878D82A}">
                    <a16:rowId xmlns:a16="http://schemas.microsoft.com/office/drawing/2014/main" val="624297786"/>
                  </a:ext>
                </a:extLst>
              </a:tr>
              <a:tr h="285316">
                <a:tc>
                  <a:txBody>
                    <a:bodyPr/>
                    <a:lstStyle/>
                    <a:p>
                      <a:pPr algn="ctr"/>
                      <a:r>
                        <a:rPr lang="en-US" sz="1400" dirty="0"/>
                        <a:t>Accuracy</a:t>
                      </a:r>
                    </a:p>
                  </a:txBody>
                  <a:tcPr/>
                </a:tc>
                <a:tc>
                  <a:txBody>
                    <a:bodyPr/>
                    <a:lstStyle/>
                    <a:p>
                      <a:pPr algn="ctr"/>
                      <a:r>
                        <a:rPr lang="en-US" sz="1400" dirty="0"/>
                        <a:t>0.81469649</a:t>
                      </a:r>
                    </a:p>
                  </a:txBody>
                  <a:tcPr/>
                </a:tc>
                <a:extLst>
                  <a:ext uri="{0D108BD9-81ED-4DB2-BD59-A6C34878D82A}">
                    <a16:rowId xmlns:a16="http://schemas.microsoft.com/office/drawing/2014/main" val="4091006465"/>
                  </a:ext>
                </a:extLst>
              </a:tr>
              <a:tr h="285316">
                <a:tc>
                  <a:txBody>
                    <a:bodyPr/>
                    <a:lstStyle/>
                    <a:p>
                      <a:pPr algn="ctr"/>
                      <a:r>
                        <a:rPr lang="en-US" sz="1400" dirty="0"/>
                        <a:t>Precision</a:t>
                      </a:r>
                    </a:p>
                  </a:txBody>
                  <a:tcPr/>
                </a:tc>
                <a:tc>
                  <a:txBody>
                    <a:bodyPr/>
                    <a:lstStyle/>
                    <a:p>
                      <a:pPr algn="ctr"/>
                      <a:r>
                        <a:rPr lang="en-US" sz="1400" dirty="0"/>
                        <a:t>0</a:t>
                      </a:r>
                    </a:p>
                  </a:txBody>
                  <a:tcPr/>
                </a:tc>
                <a:extLst>
                  <a:ext uri="{0D108BD9-81ED-4DB2-BD59-A6C34878D82A}">
                    <a16:rowId xmlns:a16="http://schemas.microsoft.com/office/drawing/2014/main" val="1214472585"/>
                  </a:ext>
                </a:extLst>
              </a:tr>
              <a:tr h="285316">
                <a:tc>
                  <a:txBody>
                    <a:bodyPr/>
                    <a:lstStyle/>
                    <a:p>
                      <a:pPr algn="ctr"/>
                      <a:r>
                        <a:rPr lang="en-US" sz="1400" dirty="0"/>
                        <a:t>Recall</a:t>
                      </a:r>
                    </a:p>
                  </a:txBody>
                  <a:tcPr/>
                </a:tc>
                <a:tc>
                  <a:txBody>
                    <a:bodyPr/>
                    <a:lstStyle/>
                    <a:p>
                      <a:pPr algn="ctr"/>
                      <a:r>
                        <a:rPr lang="en-US" sz="1400" dirty="0"/>
                        <a:t>0</a:t>
                      </a:r>
                    </a:p>
                  </a:txBody>
                  <a:tcPr/>
                </a:tc>
                <a:extLst>
                  <a:ext uri="{0D108BD9-81ED-4DB2-BD59-A6C34878D82A}">
                    <a16:rowId xmlns:a16="http://schemas.microsoft.com/office/drawing/2014/main" val="1533255619"/>
                  </a:ext>
                </a:extLst>
              </a:tr>
              <a:tr h="351257">
                <a:tc>
                  <a:txBody>
                    <a:bodyPr/>
                    <a:lstStyle/>
                    <a:p>
                      <a:pPr algn="ctr"/>
                      <a:r>
                        <a:rPr lang="en-US" sz="1400" dirty="0"/>
                        <a:t>MCC</a:t>
                      </a:r>
                    </a:p>
                  </a:txBody>
                  <a:tcPr anchor="ctr"/>
                </a:tc>
                <a:tc>
                  <a:txBody>
                    <a:bodyPr/>
                    <a:lstStyle/>
                    <a:p>
                      <a:pPr algn="ctr"/>
                      <a:r>
                        <a:rPr lang="en-US" sz="1400" dirty="0"/>
                        <a:t>0</a:t>
                      </a:r>
                    </a:p>
                  </a:txBody>
                  <a:tcPr anchor="ctr"/>
                </a:tc>
                <a:extLst>
                  <a:ext uri="{0D108BD9-81ED-4DB2-BD59-A6C34878D82A}">
                    <a16:rowId xmlns:a16="http://schemas.microsoft.com/office/drawing/2014/main" val="801031724"/>
                  </a:ext>
                </a:extLst>
              </a:tr>
            </a:tbl>
          </a:graphicData>
        </a:graphic>
      </p:graphicFrame>
      <p:sp>
        <p:nvSpPr>
          <p:cNvPr id="15" name="Rectangle 14">
            <a:extLst>
              <a:ext uri="{FF2B5EF4-FFF2-40B4-BE49-F238E27FC236}">
                <a16:creationId xmlns:a16="http://schemas.microsoft.com/office/drawing/2014/main" id="{96CF0462-0EA3-8A4B-848C-C6310A7A7233}"/>
              </a:ext>
            </a:extLst>
          </p:cNvPr>
          <p:cNvSpPr/>
          <p:nvPr/>
        </p:nvSpPr>
        <p:spPr>
          <a:xfrm>
            <a:off x="473646" y="6212001"/>
            <a:ext cx="6096000" cy="584775"/>
          </a:xfrm>
          <a:prstGeom prst="rect">
            <a:avLst/>
          </a:prstGeom>
        </p:spPr>
        <p:txBody>
          <a:bodyPr>
            <a:spAutoFit/>
          </a:bodyPr>
          <a:lstStyle/>
          <a:p>
            <a:r>
              <a:rPr lang="en-US" sz="1600" dirty="0"/>
              <a:t>Training Data Score: 0.8147506531864137 </a:t>
            </a:r>
          </a:p>
          <a:p>
            <a:r>
              <a:rPr lang="en-US" sz="1600" dirty="0"/>
              <a:t>Testing Data Score: 0.8146964856230032</a:t>
            </a:r>
          </a:p>
        </p:txBody>
      </p:sp>
      <p:pic>
        <p:nvPicPr>
          <p:cNvPr id="2" name="Picture 1">
            <a:extLst>
              <a:ext uri="{FF2B5EF4-FFF2-40B4-BE49-F238E27FC236}">
                <a16:creationId xmlns:a16="http://schemas.microsoft.com/office/drawing/2014/main" id="{1EFAA535-5250-134C-8C2A-A180280F69E4}"/>
              </a:ext>
            </a:extLst>
          </p:cNvPr>
          <p:cNvPicPr>
            <a:picLocks noChangeAspect="1"/>
          </p:cNvPicPr>
          <p:nvPr/>
        </p:nvPicPr>
        <p:blipFill>
          <a:blip r:embed="rId2"/>
          <a:stretch>
            <a:fillRect/>
          </a:stretch>
        </p:blipFill>
        <p:spPr>
          <a:xfrm>
            <a:off x="573423" y="3204754"/>
            <a:ext cx="3524633" cy="3024222"/>
          </a:xfrm>
          <a:prstGeom prst="rect">
            <a:avLst/>
          </a:prstGeom>
        </p:spPr>
      </p:pic>
      <p:pic>
        <p:nvPicPr>
          <p:cNvPr id="4" name="Picture 3">
            <a:extLst>
              <a:ext uri="{FF2B5EF4-FFF2-40B4-BE49-F238E27FC236}">
                <a16:creationId xmlns:a16="http://schemas.microsoft.com/office/drawing/2014/main" id="{8A857B88-7D43-BD4B-9D7B-D9C643310001}"/>
              </a:ext>
            </a:extLst>
          </p:cNvPr>
          <p:cNvPicPr>
            <a:picLocks noChangeAspect="1"/>
          </p:cNvPicPr>
          <p:nvPr/>
        </p:nvPicPr>
        <p:blipFill>
          <a:blip r:embed="rId3"/>
          <a:stretch>
            <a:fillRect/>
          </a:stretch>
        </p:blipFill>
        <p:spPr>
          <a:xfrm>
            <a:off x="4487145" y="1101577"/>
            <a:ext cx="5270347" cy="5270347"/>
          </a:xfrm>
          <a:prstGeom prst="rect">
            <a:avLst/>
          </a:prstGeom>
        </p:spPr>
      </p:pic>
    </p:spTree>
    <p:extLst>
      <p:ext uri="{BB962C8B-B14F-4D97-AF65-F5344CB8AC3E}">
        <p14:creationId xmlns:p14="http://schemas.microsoft.com/office/powerpoint/2010/main" val="13122726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76A495F-DC2E-A844-86D6-88F54B3E9304}"/>
              </a:ext>
            </a:extLst>
          </p:cNvPr>
          <p:cNvSpPr>
            <a:spLocks noGrp="1"/>
          </p:cNvSpPr>
          <p:nvPr>
            <p:ph type="title"/>
          </p:nvPr>
        </p:nvSpPr>
        <p:spPr>
          <a:xfrm>
            <a:off x="147944" y="97856"/>
            <a:ext cx="8596668" cy="449180"/>
          </a:xfrm>
        </p:spPr>
        <p:txBody>
          <a:bodyPr vert="horz" lIns="91440" tIns="45720" rIns="91440" bIns="45720" rtlCol="0" anchor="t">
            <a:noAutofit/>
          </a:bodyPr>
          <a:lstStyle/>
          <a:p>
            <a:r>
              <a:rPr lang="en-US" sz="2400" b="1" dirty="0"/>
              <a:t>Testing Random Forest Classification Model - Original</a:t>
            </a:r>
          </a:p>
        </p:txBody>
      </p:sp>
      <p:graphicFrame>
        <p:nvGraphicFramePr>
          <p:cNvPr id="7" name="Table 6">
            <a:extLst>
              <a:ext uri="{FF2B5EF4-FFF2-40B4-BE49-F238E27FC236}">
                <a16:creationId xmlns:a16="http://schemas.microsoft.com/office/drawing/2014/main" id="{F70D0808-6DF9-304E-B949-44A3F0A82B35}"/>
              </a:ext>
            </a:extLst>
          </p:cNvPr>
          <p:cNvGraphicFramePr>
            <a:graphicFrameLocks noGrp="1"/>
          </p:cNvGraphicFramePr>
          <p:nvPr>
            <p:extLst>
              <p:ext uri="{D42A27DB-BD31-4B8C-83A1-F6EECF244321}">
                <p14:modId xmlns:p14="http://schemas.microsoft.com/office/powerpoint/2010/main" val="445405219"/>
              </p:ext>
            </p:extLst>
          </p:nvPr>
        </p:nvGraphicFramePr>
        <p:xfrm>
          <a:off x="223745" y="955644"/>
          <a:ext cx="3297901" cy="1814297"/>
        </p:xfrm>
        <a:graphic>
          <a:graphicData uri="http://schemas.openxmlformats.org/drawingml/2006/table">
            <a:tbl>
              <a:tblPr firstRow="1" bandRow="1">
                <a:tableStyleId>{5C22544A-7EE6-4342-B048-85BDC9FD1C3A}</a:tableStyleId>
              </a:tblPr>
              <a:tblGrid>
                <a:gridCol w="1714370">
                  <a:extLst>
                    <a:ext uri="{9D8B030D-6E8A-4147-A177-3AD203B41FA5}">
                      <a16:colId xmlns:a16="http://schemas.microsoft.com/office/drawing/2014/main" val="2174939539"/>
                    </a:ext>
                  </a:extLst>
                </a:gridCol>
                <a:gridCol w="1583531">
                  <a:extLst>
                    <a:ext uri="{9D8B030D-6E8A-4147-A177-3AD203B41FA5}">
                      <a16:colId xmlns:a16="http://schemas.microsoft.com/office/drawing/2014/main" val="1841743894"/>
                    </a:ext>
                  </a:extLst>
                </a:gridCol>
              </a:tblGrid>
              <a:tr h="513569">
                <a:tc gridSpan="2">
                  <a:txBody>
                    <a:bodyPr/>
                    <a:lstStyle/>
                    <a:p>
                      <a:pPr algn="ctr"/>
                      <a:r>
                        <a:rPr lang="en-US" dirty="0"/>
                        <a:t>Original Dataset Run Results</a:t>
                      </a:r>
                    </a:p>
                    <a:p>
                      <a:pPr marL="0" marR="0" lvl="0" indent="0" algn="ctr" defTabSz="457200" rtl="0" eaLnBrk="1" fontAlgn="auto" latinLnBrk="0" hangingPunct="1">
                        <a:lnSpc>
                          <a:spcPct val="100000"/>
                        </a:lnSpc>
                        <a:spcBef>
                          <a:spcPts val="0"/>
                        </a:spcBef>
                        <a:spcAft>
                          <a:spcPts val="0"/>
                        </a:spcAft>
                        <a:buClrTx/>
                        <a:buSzTx/>
                        <a:buFontTx/>
                        <a:buNone/>
                        <a:tabLst/>
                        <a:defRPr/>
                      </a:pPr>
                      <a:r>
                        <a:rPr lang="en-US" sz="1200" dirty="0"/>
                        <a:t>Dataset as is with 110K+ Appointments</a:t>
                      </a:r>
                    </a:p>
                  </a:txBody>
                  <a:tcPr/>
                </a:tc>
                <a:tc hMerge="1">
                  <a:txBody>
                    <a:bodyPr/>
                    <a:lstStyle/>
                    <a:p>
                      <a:endParaRPr lang="en-US" dirty="0"/>
                    </a:p>
                  </a:txBody>
                  <a:tcPr/>
                </a:tc>
                <a:extLst>
                  <a:ext uri="{0D108BD9-81ED-4DB2-BD59-A6C34878D82A}">
                    <a16:rowId xmlns:a16="http://schemas.microsoft.com/office/drawing/2014/main" val="624297786"/>
                  </a:ext>
                </a:extLst>
              </a:tr>
              <a:tr h="285316">
                <a:tc>
                  <a:txBody>
                    <a:bodyPr/>
                    <a:lstStyle/>
                    <a:p>
                      <a:pPr algn="ctr"/>
                      <a:r>
                        <a:rPr lang="en-US" sz="1400" dirty="0"/>
                        <a:t>Accuracy</a:t>
                      </a:r>
                    </a:p>
                  </a:txBody>
                  <a:tcPr/>
                </a:tc>
                <a:tc>
                  <a:txBody>
                    <a:bodyPr/>
                    <a:lstStyle/>
                    <a:p>
                      <a:pPr algn="ctr"/>
                      <a:r>
                        <a:rPr lang="en-US" sz="1400" dirty="0"/>
                        <a:t>0.792986</a:t>
                      </a:r>
                    </a:p>
                  </a:txBody>
                  <a:tcPr/>
                </a:tc>
                <a:extLst>
                  <a:ext uri="{0D108BD9-81ED-4DB2-BD59-A6C34878D82A}">
                    <a16:rowId xmlns:a16="http://schemas.microsoft.com/office/drawing/2014/main" val="4091006465"/>
                  </a:ext>
                </a:extLst>
              </a:tr>
              <a:tr h="285316">
                <a:tc>
                  <a:txBody>
                    <a:bodyPr/>
                    <a:lstStyle/>
                    <a:p>
                      <a:pPr algn="ctr"/>
                      <a:r>
                        <a:rPr lang="en-US" sz="1400" dirty="0"/>
                        <a:t>Precision</a:t>
                      </a:r>
                    </a:p>
                  </a:txBody>
                  <a:tcPr/>
                </a:tc>
                <a:tc>
                  <a:txBody>
                    <a:bodyPr/>
                    <a:lstStyle/>
                    <a:p>
                      <a:pPr algn="ctr"/>
                      <a:r>
                        <a:rPr lang="en-US" sz="1400" dirty="0"/>
                        <a:t>0.3960739</a:t>
                      </a:r>
                    </a:p>
                  </a:txBody>
                  <a:tcPr/>
                </a:tc>
                <a:extLst>
                  <a:ext uri="{0D108BD9-81ED-4DB2-BD59-A6C34878D82A}">
                    <a16:rowId xmlns:a16="http://schemas.microsoft.com/office/drawing/2014/main" val="1214472585"/>
                  </a:ext>
                </a:extLst>
              </a:tr>
              <a:tr h="285316">
                <a:tc>
                  <a:txBody>
                    <a:bodyPr/>
                    <a:lstStyle/>
                    <a:p>
                      <a:pPr algn="ctr"/>
                      <a:r>
                        <a:rPr lang="en-US" sz="1400" dirty="0"/>
                        <a:t>Recall</a:t>
                      </a:r>
                    </a:p>
                  </a:txBody>
                  <a:tcPr/>
                </a:tc>
                <a:tc>
                  <a:txBody>
                    <a:bodyPr/>
                    <a:lstStyle/>
                    <a:p>
                      <a:pPr algn="ctr"/>
                      <a:r>
                        <a:rPr lang="en-US" sz="1400" dirty="0"/>
                        <a:t>0.061913</a:t>
                      </a:r>
                    </a:p>
                  </a:txBody>
                  <a:tcPr/>
                </a:tc>
                <a:extLst>
                  <a:ext uri="{0D108BD9-81ED-4DB2-BD59-A6C34878D82A}">
                    <a16:rowId xmlns:a16="http://schemas.microsoft.com/office/drawing/2014/main" val="1533255619"/>
                  </a:ext>
                </a:extLst>
              </a:tr>
              <a:tr h="351257">
                <a:tc>
                  <a:txBody>
                    <a:bodyPr/>
                    <a:lstStyle/>
                    <a:p>
                      <a:pPr algn="ctr"/>
                      <a:r>
                        <a:rPr lang="en-US" sz="1400" dirty="0"/>
                        <a:t>MCC</a:t>
                      </a:r>
                    </a:p>
                  </a:txBody>
                  <a:tcPr anchor="ctr"/>
                </a:tc>
                <a:tc>
                  <a:txBody>
                    <a:bodyPr/>
                    <a:lstStyle/>
                    <a:p>
                      <a:pPr algn="ctr"/>
                      <a:r>
                        <a:rPr lang="en-US" sz="1400" dirty="0"/>
                        <a:t>0.087866</a:t>
                      </a:r>
                    </a:p>
                  </a:txBody>
                  <a:tcPr anchor="ctr"/>
                </a:tc>
                <a:extLst>
                  <a:ext uri="{0D108BD9-81ED-4DB2-BD59-A6C34878D82A}">
                    <a16:rowId xmlns:a16="http://schemas.microsoft.com/office/drawing/2014/main" val="801031724"/>
                  </a:ext>
                </a:extLst>
              </a:tr>
            </a:tbl>
          </a:graphicData>
        </a:graphic>
      </p:graphicFrame>
      <p:sp>
        <p:nvSpPr>
          <p:cNvPr id="2" name="Rectangle 1">
            <a:extLst>
              <a:ext uri="{FF2B5EF4-FFF2-40B4-BE49-F238E27FC236}">
                <a16:creationId xmlns:a16="http://schemas.microsoft.com/office/drawing/2014/main" id="{BA8BC2EC-BD52-5C48-B911-59EBE083A5D9}"/>
              </a:ext>
            </a:extLst>
          </p:cNvPr>
          <p:cNvSpPr/>
          <p:nvPr/>
        </p:nvSpPr>
        <p:spPr>
          <a:xfrm>
            <a:off x="473646" y="6212001"/>
            <a:ext cx="6096000" cy="584775"/>
          </a:xfrm>
          <a:prstGeom prst="rect">
            <a:avLst/>
          </a:prstGeom>
        </p:spPr>
        <p:txBody>
          <a:bodyPr>
            <a:spAutoFit/>
          </a:bodyPr>
          <a:lstStyle/>
          <a:p>
            <a:r>
              <a:rPr lang="en-US" sz="1600" dirty="0"/>
              <a:t>Training Data Score: 0.8101097840511521 </a:t>
            </a:r>
          </a:p>
          <a:p>
            <a:r>
              <a:rPr lang="en-US" sz="1600" dirty="0"/>
              <a:t>Testing Data Score: 0.792986138757193</a:t>
            </a:r>
          </a:p>
        </p:txBody>
      </p:sp>
      <p:pic>
        <p:nvPicPr>
          <p:cNvPr id="3" name="Picture 2">
            <a:extLst>
              <a:ext uri="{FF2B5EF4-FFF2-40B4-BE49-F238E27FC236}">
                <a16:creationId xmlns:a16="http://schemas.microsoft.com/office/drawing/2014/main" id="{B0DBB355-8B87-9649-AE78-4D6AFECEF197}"/>
              </a:ext>
            </a:extLst>
          </p:cNvPr>
          <p:cNvPicPr>
            <a:picLocks noChangeAspect="1"/>
          </p:cNvPicPr>
          <p:nvPr/>
        </p:nvPicPr>
        <p:blipFill>
          <a:blip r:embed="rId2"/>
          <a:stretch>
            <a:fillRect/>
          </a:stretch>
        </p:blipFill>
        <p:spPr>
          <a:xfrm>
            <a:off x="147944" y="3101303"/>
            <a:ext cx="3561735" cy="3056056"/>
          </a:xfrm>
          <a:prstGeom prst="rect">
            <a:avLst/>
          </a:prstGeom>
        </p:spPr>
      </p:pic>
      <p:pic>
        <p:nvPicPr>
          <p:cNvPr id="4" name="Picture 3">
            <a:extLst>
              <a:ext uri="{FF2B5EF4-FFF2-40B4-BE49-F238E27FC236}">
                <a16:creationId xmlns:a16="http://schemas.microsoft.com/office/drawing/2014/main" id="{E05F7091-D9B9-B04A-92EA-F037D535ECBC}"/>
              </a:ext>
            </a:extLst>
          </p:cNvPr>
          <p:cNvPicPr>
            <a:picLocks noChangeAspect="1"/>
          </p:cNvPicPr>
          <p:nvPr/>
        </p:nvPicPr>
        <p:blipFill>
          <a:blip r:embed="rId3"/>
          <a:stretch>
            <a:fillRect/>
          </a:stretch>
        </p:blipFill>
        <p:spPr>
          <a:xfrm>
            <a:off x="3994216" y="555725"/>
            <a:ext cx="5746550" cy="5746550"/>
          </a:xfrm>
          <a:prstGeom prst="rect">
            <a:avLst/>
          </a:prstGeom>
        </p:spPr>
      </p:pic>
    </p:spTree>
    <p:extLst>
      <p:ext uri="{BB962C8B-B14F-4D97-AF65-F5344CB8AC3E}">
        <p14:creationId xmlns:p14="http://schemas.microsoft.com/office/powerpoint/2010/main" val="29961995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76A495F-DC2E-A844-86D6-88F54B3E9304}"/>
              </a:ext>
            </a:extLst>
          </p:cNvPr>
          <p:cNvSpPr>
            <a:spLocks noGrp="1"/>
          </p:cNvSpPr>
          <p:nvPr>
            <p:ph type="title"/>
          </p:nvPr>
        </p:nvSpPr>
        <p:spPr>
          <a:xfrm>
            <a:off x="147944" y="97855"/>
            <a:ext cx="7330885" cy="741145"/>
          </a:xfrm>
        </p:spPr>
        <p:txBody>
          <a:bodyPr vert="horz" lIns="91440" tIns="45720" rIns="91440" bIns="45720" rtlCol="0" anchor="t">
            <a:noAutofit/>
          </a:bodyPr>
          <a:lstStyle/>
          <a:p>
            <a:r>
              <a:rPr lang="en-US" sz="2400" b="1" dirty="0"/>
              <a:t>Testing Random Forest Classification Model – Excl. Poor women w/ SMS (Post Consultation)</a:t>
            </a:r>
          </a:p>
        </p:txBody>
      </p:sp>
      <p:graphicFrame>
        <p:nvGraphicFramePr>
          <p:cNvPr id="7" name="Table 6">
            <a:extLst>
              <a:ext uri="{FF2B5EF4-FFF2-40B4-BE49-F238E27FC236}">
                <a16:creationId xmlns:a16="http://schemas.microsoft.com/office/drawing/2014/main" id="{F70D0808-6DF9-304E-B949-44A3F0A82B35}"/>
              </a:ext>
            </a:extLst>
          </p:cNvPr>
          <p:cNvGraphicFramePr>
            <a:graphicFrameLocks noGrp="1"/>
          </p:cNvGraphicFramePr>
          <p:nvPr>
            <p:extLst>
              <p:ext uri="{D42A27DB-BD31-4B8C-83A1-F6EECF244321}">
                <p14:modId xmlns:p14="http://schemas.microsoft.com/office/powerpoint/2010/main" val="520909250"/>
              </p:ext>
            </p:extLst>
          </p:nvPr>
        </p:nvGraphicFramePr>
        <p:xfrm>
          <a:off x="387374" y="1215526"/>
          <a:ext cx="3409773" cy="1814297"/>
        </p:xfrm>
        <a:graphic>
          <a:graphicData uri="http://schemas.openxmlformats.org/drawingml/2006/table">
            <a:tbl>
              <a:tblPr firstRow="1" bandRow="1">
                <a:tableStyleId>{5C22544A-7EE6-4342-B048-85BDC9FD1C3A}</a:tableStyleId>
              </a:tblPr>
              <a:tblGrid>
                <a:gridCol w="1772525">
                  <a:extLst>
                    <a:ext uri="{9D8B030D-6E8A-4147-A177-3AD203B41FA5}">
                      <a16:colId xmlns:a16="http://schemas.microsoft.com/office/drawing/2014/main" val="2174939539"/>
                    </a:ext>
                  </a:extLst>
                </a:gridCol>
                <a:gridCol w="1637248">
                  <a:extLst>
                    <a:ext uri="{9D8B030D-6E8A-4147-A177-3AD203B41FA5}">
                      <a16:colId xmlns:a16="http://schemas.microsoft.com/office/drawing/2014/main" val="1841743894"/>
                    </a:ext>
                  </a:extLst>
                </a:gridCol>
              </a:tblGrid>
              <a:tr h="513569">
                <a:tc gridSpan="2">
                  <a:txBody>
                    <a:bodyPr/>
                    <a:lstStyle/>
                    <a:p>
                      <a:pPr algn="ctr"/>
                      <a:r>
                        <a:rPr lang="en-US" dirty="0"/>
                        <a:t>Post Consultation Run Results</a:t>
                      </a:r>
                    </a:p>
                    <a:p>
                      <a:pPr marL="0" marR="0" lvl="0" indent="0" algn="ctr" defTabSz="457200" rtl="0" eaLnBrk="1" fontAlgn="auto" latinLnBrk="0" hangingPunct="1">
                        <a:lnSpc>
                          <a:spcPct val="100000"/>
                        </a:lnSpc>
                        <a:spcBef>
                          <a:spcPts val="0"/>
                        </a:spcBef>
                        <a:spcAft>
                          <a:spcPts val="0"/>
                        </a:spcAft>
                        <a:buClrTx/>
                        <a:buSzTx/>
                        <a:buFontTx/>
                        <a:buNone/>
                        <a:tabLst/>
                        <a:defRPr/>
                      </a:pPr>
                      <a:r>
                        <a:rPr lang="en-US" sz="1200" dirty="0"/>
                        <a:t>Dataset as is with ~94K Appointments</a:t>
                      </a:r>
                    </a:p>
                  </a:txBody>
                  <a:tcPr/>
                </a:tc>
                <a:tc hMerge="1">
                  <a:txBody>
                    <a:bodyPr/>
                    <a:lstStyle/>
                    <a:p>
                      <a:endParaRPr lang="en-US" dirty="0"/>
                    </a:p>
                  </a:txBody>
                  <a:tcPr/>
                </a:tc>
                <a:extLst>
                  <a:ext uri="{0D108BD9-81ED-4DB2-BD59-A6C34878D82A}">
                    <a16:rowId xmlns:a16="http://schemas.microsoft.com/office/drawing/2014/main" val="624297786"/>
                  </a:ext>
                </a:extLst>
              </a:tr>
              <a:tr h="285316">
                <a:tc>
                  <a:txBody>
                    <a:bodyPr/>
                    <a:lstStyle/>
                    <a:p>
                      <a:pPr algn="ctr"/>
                      <a:r>
                        <a:rPr lang="en-US" sz="1400" dirty="0"/>
                        <a:t>Accuracy</a:t>
                      </a:r>
                    </a:p>
                  </a:txBody>
                  <a:tcPr/>
                </a:tc>
                <a:tc>
                  <a:txBody>
                    <a:bodyPr/>
                    <a:lstStyle/>
                    <a:p>
                      <a:pPr algn="ctr"/>
                      <a:r>
                        <a:rPr lang="en-US" sz="1400" dirty="0"/>
                        <a:t>0.8074547</a:t>
                      </a:r>
                    </a:p>
                  </a:txBody>
                  <a:tcPr/>
                </a:tc>
                <a:extLst>
                  <a:ext uri="{0D108BD9-81ED-4DB2-BD59-A6C34878D82A}">
                    <a16:rowId xmlns:a16="http://schemas.microsoft.com/office/drawing/2014/main" val="4091006465"/>
                  </a:ext>
                </a:extLst>
              </a:tr>
              <a:tr h="285316">
                <a:tc>
                  <a:txBody>
                    <a:bodyPr/>
                    <a:lstStyle/>
                    <a:p>
                      <a:pPr algn="ctr"/>
                      <a:r>
                        <a:rPr lang="en-US" sz="1400" dirty="0"/>
                        <a:t>Precision</a:t>
                      </a:r>
                    </a:p>
                  </a:txBody>
                  <a:tcPr/>
                </a:tc>
                <a:tc>
                  <a:txBody>
                    <a:bodyPr/>
                    <a:lstStyle/>
                    <a:p>
                      <a:pPr algn="ctr"/>
                      <a:r>
                        <a:rPr lang="en-US" sz="1400" dirty="0"/>
                        <a:t>0.38961</a:t>
                      </a:r>
                    </a:p>
                  </a:txBody>
                  <a:tcPr/>
                </a:tc>
                <a:extLst>
                  <a:ext uri="{0D108BD9-81ED-4DB2-BD59-A6C34878D82A}">
                    <a16:rowId xmlns:a16="http://schemas.microsoft.com/office/drawing/2014/main" val="1214472585"/>
                  </a:ext>
                </a:extLst>
              </a:tr>
              <a:tr h="285316">
                <a:tc>
                  <a:txBody>
                    <a:bodyPr/>
                    <a:lstStyle/>
                    <a:p>
                      <a:pPr algn="ctr"/>
                      <a:r>
                        <a:rPr lang="en-US" sz="1400" dirty="0"/>
                        <a:t>Recall</a:t>
                      </a:r>
                    </a:p>
                  </a:txBody>
                  <a:tcPr/>
                </a:tc>
                <a:tc>
                  <a:txBody>
                    <a:bodyPr/>
                    <a:lstStyle/>
                    <a:p>
                      <a:pPr algn="ctr"/>
                      <a:r>
                        <a:rPr lang="en-US" sz="1400" dirty="0"/>
                        <a:t>0.061827</a:t>
                      </a:r>
                    </a:p>
                  </a:txBody>
                  <a:tcPr/>
                </a:tc>
                <a:extLst>
                  <a:ext uri="{0D108BD9-81ED-4DB2-BD59-A6C34878D82A}">
                    <a16:rowId xmlns:a16="http://schemas.microsoft.com/office/drawing/2014/main" val="1533255619"/>
                  </a:ext>
                </a:extLst>
              </a:tr>
              <a:tr h="351257">
                <a:tc>
                  <a:txBody>
                    <a:bodyPr/>
                    <a:lstStyle/>
                    <a:p>
                      <a:pPr algn="ctr"/>
                      <a:r>
                        <a:rPr lang="en-US" sz="1400" dirty="0"/>
                        <a:t>MCC</a:t>
                      </a:r>
                    </a:p>
                  </a:txBody>
                  <a:tcPr anchor="ctr"/>
                </a:tc>
                <a:tc>
                  <a:txBody>
                    <a:bodyPr/>
                    <a:lstStyle/>
                    <a:p>
                      <a:pPr algn="ctr"/>
                      <a:r>
                        <a:rPr lang="en-US" sz="1400" dirty="0"/>
                        <a:t>0.091247</a:t>
                      </a:r>
                    </a:p>
                  </a:txBody>
                  <a:tcPr anchor="ctr"/>
                </a:tc>
                <a:extLst>
                  <a:ext uri="{0D108BD9-81ED-4DB2-BD59-A6C34878D82A}">
                    <a16:rowId xmlns:a16="http://schemas.microsoft.com/office/drawing/2014/main" val="801031724"/>
                  </a:ext>
                </a:extLst>
              </a:tr>
            </a:tbl>
          </a:graphicData>
        </a:graphic>
      </p:graphicFrame>
      <p:sp>
        <p:nvSpPr>
          <p:cNvPr id="15" name="Rectangle 14">
            <a:extLst>
              <a:ext uri="{FF2B5EF4-FFF2-40B4-BE49-F238E27FC236}">
                <a16:creationId xmlns:a16="http://schemas.microsoft.com/office/drawing/2014/main" id="{96CF0462-0EA3-8A4B-848C-C6310A7A7233}"/>
              </a:ext>
            </a:extLst>
          </p:cNvPr>
          <p:cNvSpPr/>
          <p:nvPr/>
        </p:nvSpPr>
        <p:spPr>
          <a:xfrm>
            <a:off x="473646" y="6212001"/>
            <a:ext cx="6096000" cy="584775"/>
          </a:xfrm>
          <a:prstGeom prst="rect">
            <a:avLst/>
          </a:prstGeom>
        </p:spPr>
        <p:txBody>
          <a:bodyPr>
            <a:spAutoFit/>
          </a:bodyPr>
          <a:lstStyle/>
          <a:p>
            <a:r>
              <a:rPr lang="en-US" sz="1600" dirty="0"/>
              <a:t>Training Data Score: 0.8267494036124049 </a:t>
            </a:r>
          </a:p>
          <a:p>
            <a:r>
              <a:rPr lang="en-US" sz="1600" dirty="0"/>
              <a:t>Testing Data Score: 0.807454739084132</a:t>
            </a:r>
          </a:p>
        </p:txBody>
      </p:sp>
      <p:pic>
        <p:nvPicPr>
          <p:cNvPr id="2" name="Picture 1">
            <a:extLst>
              <a:ext uri="{FF2B5EF4-FFF2-40B4-BE49-F238E27FC236}">
                <a16:creationId xmlns:a16="http://schemas.microsoft.com/office/drawing/2014/main" id="{A778951B-9604-D346-A9E8-3533B08366BE}"/>
              </a:ext>
            </a:extLst>
          </p:cNvPr>
          <p:cNvPicPr>
            <a:picLocks noChangeAspect="1"/>
          </p:cNvPicPr>
          <p:nvPr/>
        </p:nvPicPr>
        <p:blipFill>
          <a:blip r:embed="rId2"/>
          <a:stretch>
            <a:fillRect/>
          </a:stretch>
        </p:blipFill>
        <p:spPr>
          <a:xfrm>
            <a:off x="305452" y="3138527"/>
            <a:ext cx="3582033" cy="3073473"/>
          </a:xfrm>
          <a:prstGeom prst="rect">
            <a:avLst/>
          </a:prstGeom>
        </p:spPr>
      </p:pic>
      <p:pic>
        <p:nvPicPr>
          <p:cNvPr id="3" name="Picture 2">
            <a:extLst>
              <a:ext uri="{FF2B5EF4-FFF2-40B4-BE49-F238E27FC236}">
                <a16:creationId xmlns:a16="http://schemas.microsoft.com/office/drawing/2014/main" id="{966C4C82-C41E-0047-BF27-03EBEDB714DD}"/>
              </a:ext>
            </a:extLst>
          </p:cNvPr>
          <p:cNvPicPr>
            <a:picLocks noChangeAspect="1"/>
          </p:cNvPicPr>
          <p:nvPr/>
        </p:nvPicPr>
        <p:blipFill>
          <a:blip r:embed="rId3"/>
          <a:stretch>
            <a:fillRect/>
          </a:stretch>
        </p:blipFill>
        <p:spPr>
          <a:xfrm>
            <a:off x="4215596" y="981834"/>
            <a:ext cx="5428918" cy="5428918"/>
          </a:xfrm>
          <a:prstGeom prst="rect">
            <a:avLst/>
          </a:prstGeom>
        </p:spPr>
      </p:pic>
    </p:spTree>
    <p:extLst>
      <p:ext uri="{BB962C8B-B14F-4D97-AF65-F5344CB8AC3E}">
        <p14:creationId xmlns:p14="http://schemas.microsoft.com/office/powerpoint/2010/main" val="29429654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76A495F-DC2E-A844-86D6-88F54B3E9304}"/>
              </a:ext>
            </a:extLst>
          </p:cNvPr>
          <p:cNvSpPr>
            <a:spLocks noGrp="1"/>
          </p:cNvSpPr>
          <p:nvPr>
            <p:ph type="title"/>
          </p:nvPr>
        </p:nvSpPr>
        <p:spPr>
          <a:xfrm>
            <a:off x="80567" y="93773"/>
            <a:ext cx="9669128" cy="867143"/>
          </a:xfrm>
        </p:spPr>
        <p:txBody>
          <a:bodyPr vert="horz" lIns="91440" tIns="45720" rIns="91440" bIns="45720" rtlCol="0" anchor="t">
            <a:noAutofit/>
          </a:bodyPr>
          <a:lstStyle/>
          <a:p>
            <a:r>
              <a:rPr lang="en-US" sz="2200" b="1" dirty="0"/>
              <a:t>Testing Random Forest Classification Model – Excl. Poor women w/ SMS (Post Consultation w/ GridsearchCV parameter tuning)</a:t>
            </a:r>
          </a:p>
        </p:txBody>
      </p:sp>
      <p:graphicFrame>
        <p:nvGraphicFramePr>
          <p:cNvPr id="7" name="Table 6">
            <a:extLst>
              <a:ext uri="{FF2B5EF4-FFF2-40B4-BE49-F238E27FC236}">
                <a16:creationId xmlns:a16="http://schemas.microsoft.com/office/drawing/2014/main" id="{F70D0808-6DF9-304E-B949-44A3F0A82B35}"/>
              </a:ext>
            </a:extLst>
          </p:cNvPr>
          <p:cNvGraphicFramePr>
            <a:graphicFrameLocks noGrp="1"/>
          </p:cNvGraphicFramePr>
          <p:nvPr>
            <p:extLst>
              <p:ext uri="{D42A27DB-BD31-4B8C-83A1-F6EECF244321}">
                <p14:modId xmlns:p14="http://schemas.microsoft.com/office/powerpoint/2010/main" val="3111699639"/>
              </p:ext>
            </p:extLst>
          </p:nvPr>
        </p:nvGraphicFramePr>
        <p:xfrm>
          <a:off x="80567" y="1215526"/>
          <a:ext cx="4017489" cy="1783817"/>
        </p:xfrm>
        <a:graphic>
          <a:graphicData uri="http://schemas.openxmlformats.org/drawingml/2006/table">
            <a:tbl>
              <a:tblPr firstRow="1" bandRow="1">
                <a:tableStyleId>{5C22544A-7EE6-4342-B048-85BDC9FD1C3A}</a:tableStyleId>
              </a:tblPr>
              <a:tblGrid>
                <a:gridCol w="2088437">
                  <a:extLst>
                    <a:ext uri="{9D8B030D-6E8A-4147-A177-3AD203B41FA5}">
                      <a16:colId xmlns:a16="http://schemas.microsoft.com/office/drawing/2014/main" val="2174939539"/>
                    </a:ext>
                  </a:extLst>
                </a:gridCol>
                <a:gridCol w="1929052">
                  <a:extLst>
                    <a:ext uri="{9D8B030D-6E8A-4147-A177-3AD203B41FA5}">
                      <a16:colId xmlns:a16="http://schemas.microsoft.com/office/drawing/2014/main" val="1841743894"/>
                    </a:ext>
                  </a:extLst>
                </a:gridCol>
              </a:tblGrid>
              <a:tr h="513569">
                <a:tc gridSpan="2">
                  <a:txBody>
                    <a:bodyPr/>
                    <a:lstStyle/>
                    <a:p>
                      <a:pPr algn="ctr"/>
                      <a:r>
                        <a:rPr lang="en-US" sz="1600" dirty="0"/>
                        <a:t>Post Consultation w/ tuning Run Results</a:t>
                      </a:r>
                    </a:p>
                    <a:p>
                      <a:pPr marL="0" marR="0" lvl="0" indent="0" algn="ctr" defTabSz="457200" rtl="0" eaLnBrk="1" fontAlgn="auto" latinLnBrk="0" hangingPunct="1">
                        <a:lnSpc>
                          <a:spcPct val="100000"/>
                        </a:lnSpc>
                        <a:spcBef>
                          <a:spcPts val="0"/>
                        </a:spcBef>
                        <a:spcAft>
                          <a:spcPts val="0"/>
                        </a:spcAft>
                        <a:buClrTx/>
                        <a:buSzTx/>
                        <a:buFontTx/>
                        <a:buNone/>
                        <a:tabLst/>
                        <a:defRPr/>
                      </a:pPr>
                      <a:r>
                        <a:rPr lang="en-US" sz="1200" dirty="0"/>
                        <a:t>Dataset as is with ~94K Appointments</a:t>
                      </a:r>
                    </a:p>
                  </a:txBody>
                  <a:tcPr/>
                </a:tc>
                <a:tc hMerge="1">
                  <a:txBody>
                    <a:bodyPr/>
                    <a:lstStyle/>
                    <a:p>
                      <a:endParaRPr lang="en-US" dirty="0"/>
                    </a:p>
                  </a:txBody>
                  <a:tcPr/>
                </a:tc>
                <a:extLst>
                  <a:ext uri="{0D108BD9-81ED-4DB2-BD59-A6C34878D82A}">
                    <a16:rowId xmlns:a16="http://schemas.microsoft.com/office/drawing/2014/main" val="624297786"/>
                  </a:ext>
                </a:extLst>
              </a:tr>
              <a:tr h="285316">
                <a:tc>
                  <a:txBody>
                    <a:bodyPr/>
                    <a:lstStyle/>
                    <a:p>
                      <a:pPr algn="ctr"/>
                      <a:r>
                        <a:rPr lang="en-US" sz="1400" dirty="0"/>
                        <a:t>Accuracy</a:t>
                      </a:r>
                    </a:p>
                  </a:txBody>
                  <a:tcPr/>
                </a:tc>
                <a:tc>
                  <a:txBody>
                    <a:bodyPr/>
                    <a:lstStyle/>
                    <a:p>
                      <a:pPr algn="ctr"/>
                      <a:r>
                        <a:rPr lang="en-US" sz="1400" dirty="0"/>
                        <a:t>0.81252396</a:t>
                      </a:r>
                    </a:p>
                  </a:txBody>
                  <a:tcPr/>
                </a:tc>
                <a:extLst>
                  <a:ext uri="{0D108BD9-81ED-4DB2-BD59-A6C34878D82A}">
                    <a16:rowId xmlns:a16="http://schemas.microsoft.com/office/drawing/2014/main" val="4091006465"/>
                  </a:ext>
                </a:extLst>
              </a:tr>
              <a:tr h="285316">
                <a:tc>
                  <a:txBody>
                    <a:bodyPr/>
                    <a:lstStyle/>
                    <a:p>
                      <a:pPr algn="ctr"/>
                      <a:r>
                        <a:rPr lang="en-US" sz="1400" dirty="0"/>
                        <a:t>Precision</a:t>
                      </a:r>
                    </a:p>
                  </a:txBody>
                  <a:tcPr/>
                </a:tc>
                <a:tc>
                  <a:txBody>
                    <a:bodyPr/>
                    <a:lstStyle/>
                    <a:p>
                      <a:pPr algn="ctr"/>
                      <a:r>
                        <a:rPr lang="en-US" sz="1400" dirty="0"/>
                        <a:t>0.55556</a:t>
                      </a:r>
                    </a:p>
                  </a:txBody>
                  <a:tcPr/>
                </a:tc>
                <a:extLst>
                  <a:ext uri="{0D108BD9-81ED-4DB2-BD59-A6C34878D82A}">
                    <a16:rowId xmlns:a16="http://schemas.microsoft.com/office/drawing/2014/main" val="1214472585"/>
                  </a:ext>
                </a:extLst>
              </a:tr>
              <a:tr h="285316">
                <a:tc>
                  <a:txBody>
                    <a:bodyPr/>
                    <a:lstStyle/>
                    <a:p>
                      <a:pPr algn="ctr"/>
                      <a:r>
                        <a:rPr lang="en-US" sz="1400" dirty="0"/>
                        <a:t>Recall</a:t>
                      </a:r>
                    </a:p>
                  </a:txBody>
                  <a:tcPr/>
                </a:tc>
                <a:tc>
                  <a:txBody>
                    <a:bodyPr/>
                    <a:lstStyle/>
                    <a:p>
                      <a:pPr algn="ctr"/>
                      <a:r>
                        <a:rPr lang="en-US" sz="1400" dirty="0"/>
                        <a:t>0.00680735</a:t>
                      </a:r>
                    </a:p>
                  </a:txBody>
                  <a:tcPr/>
                </a:tc>
                <a:extLst>
                  <a:ext uri="{0D108BD9-81ED-4DB2-BD59-A6C34878D82A}">
                    <a16:rowId xmlns:a16="http://schemas.microsoft.com/office/drawing/2014/main" val="1533255619"/>
                  </a:ext>
                </a:extLst>
              </a:tr>
              <a:tr h="351257">
                <a:tc>
                  <a:txBody>
                    <a:bodyPr/>
                    <a:lstStyle/>
                    <a:p>
                      <a:pPr algn="ctr"/>
                      <a:r>
                        <a:rPr lang="en-US" sz="1400" dirty="0"/>
                        <a:t>MCC</a:t>
                      </a:r>
                    </a:p>
                  </a:txBody>
                  <a:tcPr anchor="ctr"/>
                </a:tc>
                <a:tc>
                  <a:txBody>
                    <a:bodyPr/>
                    <a:lstStyle/>
                    <a:p>
                      <a:pPr algn="ctr"/>
                      <a:r>
                        <a:rPr lang="en-US" sz="1400" dirty="0"/>
                        <a:t>0.04522886</a:t>
                      </a:r>
                    </a:p>
                  </a:txBody>
                  <a:tcPr anchor="ctr"/>
                </a:tc>
                <a:extLst>
                  <a:ext uri="{0D108BD9-81ED-4DB2-BD59-A6C34878D82A}">
                    <a16:rowId xmlns:a16="http://schemas.microsoft.com/office/drawing/2014/main" val="801031724"/>
                  </a:ext>
                </a:extLst>
              </a:tr>
            </a:tbl>
          </a:graphicData>
        </a:graphic>
      </p:graphicFrame>
      <p:sp>
        <p:nvSpPr>
          <p:cNvPr id="15" name="Rectangle 14">
            <a:extLst>
              <a:ext uri="{FF2B5EF4-FFF2-40B4-BE49-F238E27FC236}">
                <a16:creationId xmlns:a16="http://schemas.microsoft.com/office/drawing/2014/main" id="{96CF0462-0EA3-8A4B-848C-C6310A7A7233}"/>
              </a:ext>
            </a:extLst>
          </p:cNvPr>
          <p:cNvSpPr/>
          <p:nvPr/>
        </p:nvSpPr>
        <p:spPr>
          <a:xfrm>
            <a:off x="473646" y="6212001"/>
            <a:ext cx="6096000" cy="584775"/>
          </a:xfrm>
          <a:prstGeom prst="rect">
            <a:avLst/>
          </a:prstGeom>
        </p:spPr>
        <p:txBody>
          <a:bodyPr>
            <a:spAutoFit/>
          </a:bodyPr>
          <a:lstStyle/>
          <a:p>
            <a:r>
              <a:rPr lang="en-US" sz="1600" dirty="0"/>
              <a:t>Training Data Score: 0.8174059979552425 </a:t>
            </a:r>
          </a:p>
          <a:p>
            <a:r>
              <a:rPr lang="en-US" sz="1600" dirty="0"/>
              <a:t>Testing Data Score: 0.8125239616613419</a:t>
            </a:r>
          </a:p>
        </p:txBody>
      </p:sp>
      <p:pic>
        <p:nvPicPr>
          <p:cNvPr id="3" name="Picture 2">
            <a:extLst>
              <a:ext uri="{FF2B5EF4-FFF2-40B4-BE49-F238E27FC236}">
                <a16:creationId xmlns:a16="http://schemas.microsoft.com/office/drawing/2014/main" id="{C7A8532E-0582-4347-890E-76D3A6DFF92E}"/>
              </a:ext>
            </a:extLst>
          </p:cNvPr>
          <p:cNvPicPr>
            <a:picLocks noChangeAspect="1"/>
          </p:cNvPicPr>
          <p:nvPr/>
        </p:nvPicPr>
        <p:blipFill>
          <a:blip r:embed="rId2"/>
          <a:stretch>
            <a:fillRect/>
          </a:stretch>
        </p:blipFill>
        <p:spPr>
          <a:xfrm>
            <a:off x="322044" y="3187202"/>
            <a:ext cx="3605063" cy="3093233"/>
          </a:xfrm>
          <a:prstGeom prst="rect">
            <a:avLst/>
          </a:prstGeom>
        </p:spPr>
      </p:pic>
      <p:pic>
        <p:nvPicPr>
          <p:cNvPr id="6" name="Picture 5">
            <a:extLst>
              <a:ext uri="{FF2B5EF4-FFF2-40B4-BE49-F238E27FC236}">
                <a16:creationId xmlns:a16="http://schemas.microsoft.com/office/drawing/2014/main" id="{40C9E2B8-572B-C041-99BF-A911ED804633}"/>
              </a:ext>
            </a:extLst>
          </p:cNvPr>
          <p:cNvPicPr>
            <a:picLocks noChangeAspect="1"/>
          </p:cNvPicPr>
          <p:nvPr/>
        </p:nvPicPr>
        <p:blipFill>
          <a:blip r:embed="rId3"/>
          <a:stretch>
            <a:fillRect/>
          </a:stretch>
        </p:blipFill>
        <p:spPr>
          <a:xfrm>
            <a:off x="4344089" y="874829"/>
            <a:ext cx="5405606" cy="5405606"/>
          </a:xfrm>
          <a:prstGeom prst="rect">
            <a:avLst/>
          </a:prstGeom>
        </p:spPr>
      </p:pic>
    </p:spTree>
    <p:extLst>
      <p:ext uri="{BB962C8B-B14F-4D97-AF65-F5344CB8AC3E}">
        <p14:creationId xmlns:p14="http://schemas.microsoft.com/office/powerpoint/2010/main" val="38739851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76A495F-DC2E-A844-86D6-88F54B3E9304}"/>
              </a:ext>
            </a:extLst>
          </p:cNvPr>
          <p:cNvSpPr>
            <a:spLocks noGrp="1"/>
          </p:cNvSpPr>
          <p:nvPr>
            <p:ph type="title"/>
          </p:nvPr>
        </p:nvSpPr>
        <p:spPr>
          <a:xfrm>
            <a:off x="0" y="7314"/>
            <a:ext cx="9846644" cy="560577"/>
          </a:xfrm>
        </p:spPr>
        <p:txBody>
          <a:bodyPr vert="horz" lIns="91440" tIns="45720" rIns="91440" bIns="45720" rtlCol="0" anchor="t">
            <a:normAutofit/>
          </a:bodyPr>
          <a:lstStyle/>
          <a:p>
            <a:r>
              <a:rPr lang="en-US" sz="2400" b="1" dirty="0"/>
              <a:t>Comparing Random Forest vs Logistic Regression Results</a:t>
            </a:r>
          </a:p>
        </p:txBody>
      </p:sp>
      <p:sp>
        <p:nvSpPr>
          <p:cNvPr id="6" name="Content Placeholder 5">
            <a:extLst>
              <a:ext uri="{FF2B5EF4-FFF2-40B4-BE49-F238E27FC236}">
                <a16:creationId xmlns:a16="http://schemas.microsoft.com/office/drawing/2014/main" id="{D6C509BF-BC8E-354A-8E4D-D3288426FADE}"/>
              </a:ext>
            </a:extLst>
          </p:cNvPr>
          <p:cNvSpPr>
            <a:spLocks noGrp="1"/>
          </p:cNvSpPr>
          <p:nvPr>
            <p:ph idx="1"/>
          </p:nvPr>
        </p:nvSpPr>
        <p:spPr>
          <a:xfrm>
            <a:off x="258726" y="5032678"/>
            <a:ext cx="11674548" cy="1676131"/>
          </a:xfrm>
        </p:spPr>
        <p:txBody>
          <a:bodyPr/>
          <a:lstStyle/>
          <a:p>
            <a:r>
              <a:rPr lang="en-US" sz="1400" dirty="0"/>
              <a:t>Unfortunately, based on the low Matthew’s Correlation Coefficients (MCC) for all models run, all these models would perform poorly at predicting whether future patients would be no-shows.</a:t>
            </a:r>
          </a:p>
          <a:p>
            <a:r>
              <a:rPr lang="en-US" sz="1400" dirty="0"/>
              <a:t>However, according to several forensic studies, ROC area (AUC) is a good diagnostic for determining the validity of potential influencing factors for predicting future behavior. AUC values of 0.70 and higher are considered as having strong effects.</a:t>
            </a:r>
          </a:p>
          <a:p>
            <a:r>
              <a:rPr lang="en-US" sz="1400" dirty="0"/>
              <a:t>As our best models using both random forest and logistic regression classification methods have AUC’s of ~ 0.747, this indicates that they potential for indicating feature relevancies amongst each other.</a:t>
            </a:r>
          </a:p>
          <a:p>
            <a:endParaRPr lang="en-US" dirty="0"/>
          </a:p>
        </p:txBody>
      </p:sp>
      <p:pic>
        <p:nvPicPr>
          <p:cNvPr id="7" name="Picture 6">
            <a:extLst>
              <a:ext uri="{FF2B5EF4-FFF2-40B4-BE49-F238E27FC236}">
                <a16:creationId xmlns:a16="http://schemas.microsoft.com/office/drawing/2014/main" id="{1E1723D3-6ADB-4345-97BA-67DDE09C75A6}"/>
              </a:ext>
            </a:extLst>
          </p:cNvPr>
          <p:cNvPicPr>
            <a:picLocks noChangeAspect="1"/>
          </p:cNvPicPr>
          <p:nvPr/>
        </p:nvPicPr>
        <p:blipFill>
          <a:blip r:embed="rId2"/>
          <a:stretch>
            <a:fillRect/>
          </a:stretch>
        </p:blipFill>
        <p:spPr>
          <a:xfrm>
            <a:off x="6044856" y="448910"/>
            <a:ext cx="6147144" cy="4431097"/>
          </a:xfrm>
          <a:prstGeom prst="rect">
            <a:avLst/>
          </a:prstGeom>
        </p:spPr>
      </p:pic>
      <p:pic>
        <p:nvPicPr>
          <p:cNvPr id="8" name="Picture 7">
            <a:extLst>
              <a:ext uri="{FF2B5EF4-FFF2-40B4-BE49-F238E27FC236}">
                <a16:creationId xmlns:a16="http://schemas.microsoft.com/office/drawing/2014/main" id="{09B6620C-EF12-944D-9CC9-309FB8792352}"/>
              </a:ext>
            </a:extLst>
          </p:cNvPr>
          <p:cNvPicPr>
            <a:picLocks noChangeAspect="1"/>
          </p:cNvPicPr>
          <p:nvPr/>
        </p:nvPicPr>
        <p:blipFill>
          <a:blip r:embed="rId3"/>
          <a:stretch>
            <a:fillRect/>
          </a:stretch>
        </p:blipFill>
        <p:spPr>
          <a:xfrm>
            <a:off x="-25666" y="448910"/>
            <a:ext cx="6041456" cy="4431097"/>
          </a:xfrm>
          <a:prstGeom prst="rect">
            <a:avLst/>
          </a:prstGeom>
        </p:spPr>
      </p:pic>
    </p:spTree>
    <p:extLst>
      <p:ext uri="{BB962C8B-B14F-4D97-AF65-F5344CB8AC3E}">
        <p14:creationId xmlns:p14="http://schemas.microsoft.com/office/powerpoint/2010/main" val="21549479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A5F2969B-DEB2-4D4E-94BA-32502CD791AD}"/>
              </a:ext>
            </a:extLst>
          </p:cNvPr>
          <p:cNvSpPr>
            <a:spLocks noGrp="1"/>
          </p:cNvSpPr>
          <p:nvPr>
            <p:ph type="title"/>
          </p:nvPr>
        </p:nvSpPr>
        <p:spPr>
          <a:xfrm>
            <a:off x="258417" y="301035"/>
            <a:ext cx="7444409" cy="619470"/>
          </a:xfrm>
        </p:spPr>
        <p:txBody>
          <a:bodyPr vert="horz" lIns="91440" tIns="45720" rIns="91440" bIns="45720" rtlCol="0" anchor="b">
            <a:noAutofit/>
          </a:bodyPr>
          <a:lstStyle/>
          <a:p>
            <a:r>
              <a:rPr lang="en-US" b="1" dirty="0"/>
              <a:t>References</a:t>
            </a:r>
          </a:p>
        </p:txBody>
      </p:sp>
      <p:sp>
        <p:nvSpPr>
          <p:cNvPr id="17" name="Content Placeholder 9">
            <a:extLst>
              <a:ext uri="{FF2B5EF4-FFF2-40B4-BE49-F238E27FC236}">
                <a16:creationId xmlns:a16="http://schemas.microsoft.com/office/drawing/2014/main" id="{9DD1DAA5-E1F9-BF4A-AFF0-AFAB18289F82}"/>
              </a:ext>
            </a:extLst>
          </p:cNvPr>
          <p:cNvSpPr>
            <a:spLocks noGrp="1"/>
          </p:cNvSpPr>
          <p:nvPr>
            <p:ph idx="1"/>
          </p:nvPr>
        </p:nvSpPr>
        <p:spPr>
          <a:xfrm>
            <a:off x="558265" y="1497136"/>
            <a:ext cx="8932244" cy="3166741"/>
          </a:xfrm>
        </p:spPr>
        <p:txBody>
          <a:bodyPr>
            <a:normAutofit/>
          </a:bodyPr>
          <a:lstStyle/>
          <a:p>
            <a:pPr marL="0" lvl="0" indent="0">
              <a:buNone/>
            </a:pPr>
            <a:r>
              <a:rPr lang="en-US" sz="2000" baseline="30000" dirty="0"/>
              <a:t>1</a:t>
            </a:r>
            <a:r>
              <a:rPr lang="en-US" sz="2000" dirty="0"/>
              <a:t> </a:t>
            </a:r>
            <a:r>
              <a:rPr lang="en-US" dirty="0">
                <a:hlinkClick r:id="rId2"/>
              </a:rPr>
              <a:t>https://www.imperial.ac.uk/news/179735/free-universal-healthcare-reduces-health-inequality/</a:t>
            </a:r>
            <a:endParaRPr lang="en-US" dirty="0"/>
          </a:p>
          <a:p>
            <a:pPr marL="0" lvl="0" indent="0">
              <a:buNone/>
            </a:pPr>
            <a:r>
              <a:rPr lang="en-US" sz="2000" baseline="30000" dirty="0"/>
              <a:t>2</a:t>
            </a:r>
            <a:r>
              <a:rPr lang="en-US" dirty="0">
                <a:hlinkClick r:id="rId3"/>
              </a:rPr>
              <a:t>https://www.ifc.org/wps/wcm/connect/news_ext_content/ifc_external_corporate_site/news+and+events/news/impact-stories/better-managed-brazilian-hospitals </a:t>
            </a:r>
            <a:endParaRPr lang="en-US" dirty="0"/>
          </a:p>
          <a:p>
            <a:pPr marL="0" lvl="0" indent="0">
              <a:buNone/>
            </a:pPr>
            <a:r>
              <a:rPr lang="en-US" sz="2000" baseline="30000" dirty="0"/>
              <a:t>3</a:t>
            </a:r>
            <a:r>
              <a:rPr lang="en-US" sz="2400" baseline="30000" dirty="0"/>
              <a:t> </a:t>
            </a:r>
            <a:r>
              <a:rPr lang="en-US" dirty="0">
                <a:hlinkClick r:id="rId4"/>
              </a:rPr>
              <a:t>https://www.kaggle.com/joniarroba/noshowappointments </a:t>
            </a:r>
            <a:endParaRPr lang="en-US" dirty="0"/>
          </a:p>
          <a:p>
            <a:pPr marL="0" lvl="0" indent="0">
              <a:buNone/>
            </a:pPr>
            <a:r>
              <a:rPr lang="en-US" sz="2000" baseline="30000" dirty="0"/>
              <a:t>4 </a:t>
            </a:r>
            <a:r>
              <a:rPr lang="en-US" dirty="0">
                <a:hlinkClick r:id="rId5"/>
              </a:rPr>
              <a:t>https://www.ibge.gov.br/</a:t>
            </a:r>
            <a:endParaRPr lang="en-US" dirty="0"/>
          </a:p>
          <a:p>
            <a:pPr marL="0" indent="0">
              <a:buNone/>
            </a:pPr>
            <a:r>
              <a:rPr lang="en-US" sz="2000" baseline="30000" dirty="0"/>
              <a:t>5</a:t>
            </a:r>
            <a:r>
              <a:rPr lang="en-US" dirty="0">
                <a:hlinkClick r:id="rId6"/>
              </a:rPr>
              <a:t>https://www.researchgate.net/publication/7511660_Rice_ME_Harris_GTComparing_effect_sizes_in_follow-up_studies_ROC_Area_Cohen's_d_and_r_Law_Hum_Behav_29_615-620</a:t>
            </a:r>
            <a:endParaRPr lang="en-US" dirty="0"/>
          </a:p>
        </p:txBody>
      </p:sp>
    </p:spTree>
    <p:extLst>
      <p:ext uri="{BB962C8B-B14F-4D97-AF65-F5344CB8AC3E}">
        <p14:creationId xmlns:p14="http://schemas.microsoft.com/office/powerpoint/2010/main" val="23928525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76A495F-DC2E-A844-86D6-88F54B3E9304}"/>
              </a:ext>
            </a:extLst>
          </p:cNvPr>
          <p:cNvSpPr>
            <a:spLocks noGrp="1"/>
          </p:cNvSpPr>
          <p:nvPr>
            <p:ph type="title"/>
          </p:nvPr>
        </p:nvSpPr>
        <p:spPr>
          <a:xfrm>
            <a:off x="369325" y="522972"/>
            <a:ext cx="8596668" cy="1320800"/>
          </a:xfrm>
        </p:spPr>
        <p:txBody>
          <a:bodyPr vert="horz" lIns="91440" tIns="45720" rIns="91440" bIns="45720" rtlCol="0" anchor="t">
            <a:normAutofit/>
          </a:bodyPr>
          <a:lstStyle/>
          <a:p>
            <a:r>
              <a:rPr lang="en-US" b="1" dirty="0"/>
              <a:t>Inspiration</a:t>
            </a:r>
          </a:p>
        </p:txBody>
      </p:sp>
      <p:sp>
        <p:nvSpPr>
          <p:cNvPr id="10" name="Content Placeholder 9">
            <a:extLst>
              <a:ext uri="{FF2B5EF4-FFF2-40B4-BE49-F238E27FC236}">
                <a16:creationId xmlns:a16="http://schemas.microsoft.com/office/drawing/2014/main" id="{FF0B8362-B0AF-49F9-BE88-2C89B6F8E01C}"/>
              </a:ext>
            </a:extLst>
          </p:cNvPr>
          <p:cNvSpPr>
            <a:spLocks noGrp="1"/>
          </p:cNvSpPr>
          <p:nvPr>
            <p:ph idx="1"/>
          </p:nvPr>
        </p:nvSpPr>
        <p:spPr>
          <a:xfrm>
            <a:off x="369325" y="1649113"/>
            <a:ext cx="5220430" cy="3880773"/>
          </a:xfrm>
        </p:spPr>
        <p:txBody>
          <a:bodyPr>
            <a:normAutofit lnSpcReduction="10000"/>
          </a:bodyPr>
          <a:lstStyle/>
          <a:p>
            <a:pPr>
              <a:lnSpc>
                <a:spcPct val="90000"/>
              </a:lnSpc>
            </a:pPr>
            <a:r>
              <a:rPr lang="en-US" sz="1600" dirty="0"/>
              <a:t>The Brazilian government began rolling out free primary healthcare under the Family Health Strategy (FHS) in the 1990s.</a:t>
            </a:r>
            <a:r>
              <a:rPr lang="en-US" sz="1600" baseline="30000" dirty="0"/>
              <a:t> 1</a:t>
            </a:r>
            <a:endParaRPr lang="en-US" sz="1600" dirty="0"/>
          </a:p>
          <a:p>
            <a:pPr>
              <a:lnSpc>
                <a:spcPct val="90000"/>
              </a:lnSpc>
            </a:pPr>
            <a:r>
              <a:rPr lang="en-US" sz="1600" dirty="0"/>
              <a:t>Today, around 70% of the Brazilian population is covered by FHS, which has become the main platform for achieving universal health coverage in the country.</a:t>
            </a:r>
            <a:r>
              <a:rPr lang="en-US" sz="1600" baseline="30000" dirty="0"/>
              <a:t> 1</a:t>
            </a:r>
          </a:p>
          <a:p>
            <a:pPr>
              <a:lnSpc>
                <a:spcPct val="90000"/>
              </a:lnSpc>
            </a:pPr>
            <a:r>
              <a:rPr lang="en-US" sz="1600" dirty="0"/>
              <a:t>Although universal health care exists, the public sector struggles to fund medical care and services for Brazil’s 210 million people.</a:t>
            </a:r>
            <a:r>
              <a:rPr lang="en-US" sz="1600" baseline="30000" dirty="0"/>
              <a:t> 2</a:t>
            </a:r>
            <a:r>
              <a:rPr lang="en-US" sz="1600" dirty="0"/>
              <a:t> </a:t>
            </a:r>
          </a:p>
          <a:p>
            <a:pPr>
              <a:lnSpc>
                <a:spcPct val="90000"/>
              </a:lnSpc>
            </a:pPr>
            <a:r>
              <a:rPr lang="en-US" sz="1600" dirty="0"/>
              <a:t>Identifying the factors that contribute to individuals not showing up for their medical appointments will greatly help public clinics better optimize their operational efficiencies and assist the public health ministry in conducting more focused outreach programs to ensure proper medical care for all its citizens.</a:t>
            </a:r>
          </a:p>
          <a:p>
            <a:pPr marL="0" indent="0">
              <a:lnSpc>
                <a:spcPct val="90000"/>
              </a:lnSpc>
              <a:buNone/>
            </a:pPr>
            <a:endParaRPr lang="en-US" sz="1400" dirty="0"/>
          </a:p>
        </p:txBody>
      </p:sp>
      <p:pic>
        <p:nvPicPr>
          <p:cNvPr id="4" name="Picture 3">
            <a:extLst>
              <a:ext uri="{FF2B5EF4-FFF2-40B4-BE49-F238E27FC236}">
                <a16:creationId xmlns:a16="http://schemas.microsoft.com/office/drawing/2014/main" id="{50FCE2B8-A21B-E049-9040-694470165005}"/>
              </a:ext>
            </a:extLst>
          </p:cNvPr>
          <p:cNvPicPr>
            <a:picLocks noChangeAspect="1"/>
          </p:cNvPicPr>
          <p:nvPr/>
        </p:nvPicPr>
        <p:blipFill rotWithShape="1">
          <a:blip r:embed="rId2"/>
          <a:srcRect r="11425"/>
          <a:stretch/>
        </p:blipFill>
        <p:spPr>
          <a:xfrm>
            <a:off x="5787991" y="1649112"/>
            <a:ext cx="4145279" cy="3880772"/>
          </a:xfrm>
          <a:prstGeom prst="rect">
            <a:avLst/>
          </a:prstGeom>
        </p:spPr>
      </p:pic>
    </p:spTree>
    <p:extLst>
      <p:ext uri="{BB962C8B-B14F-4D97-AF65-F5344CB8AC3E}">
        <p14:creationId xmlns:p14="http://schemas.microsoft.com/office/powerpoint/2010/main" val="21949766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871567C0-45DF-204A-96D6-93F28A50C47C}"/>
              </a:ext>
            </a:extLst>
          </p:cNvPr>
          <p:cNvSpPr>
            <a:spLocks noGrp="1"/>
          </p:cNvSpPr>
          <p:nvPr>
            <p:ph type="title"/>
          </p:nvPr>
        </p:nvSpPr>
        <p:spPr>
          <a:xfrm>
            <a:off x="248567" y="206267"/>
            <a:ext cx="7334029" cy="708751"/>
          </a:xfrm>
        </p:spPr>
        <p:txBody>
          <a:bodyPr vert="horz" lIns="91440" tIns="45720" rIns="91440" bIns="45720" rtlCol="0" anchor="b">
            <a:noAutofit/>
          </a:bodyPr>
          <a:lstStyle/>
          <a:p>
            <a:r>
              <a:rPr lang="en-US" b="1" dirty="0"/>
              <a:t>Source Data</a:t>
            </a:r>
          </a:p>
        </p:txBody>
      </p:sp>
      <p:grpSp>
        <p:nvGrpSpPr>
          <p:cNvPr id="5" name="Group 4">
            <a:extLst>
              <a:ext uri="{FF2B5EF4-FFF2-40B4-BE49-F238E27FC236}">
                <a16:creationId xmlns:a16="http://schemas.microsoft.com/office/drawing/2014/main" id="{C1806901-1116-5F45-A1F6-24CA77A3FDAE}"/>
              </a:ext>
            </a:extLst>
          </p:cNvPr>
          <p:cNvGrpSpPr/>
          <p:nvPr/>
        </p:nvGrpSpPr>
        <p:grpSpPr>
          <a:xfrm>
            <a:off x="603567" y="1807667"/>
            <a:ext cx="8838815" cy="2174351"/>
            <a:chOff x="400967" y="1857362"/>
            <a:chExt cx="8106930" cy="2174351"/>
          </a:xfrm>
        </p:grpSpPr>
        <p:pic>
          <p:nvPicPr>
            <p:cNvPr id="20" name="Graphic 19" descr="Wreath">
              <a:extLst>
                <a:ext uri="{FF2B5EF4-FFF2-40B4-BE49-F238E27FC236}">
                  <a16:creationId xmlns:a16="http://schemas.microsoft.com/office/drawing/2014/main" id="{BFF1CD03-391C-4B0D-B81D-5C6B3244FB3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924967" y="1857362"/>
              <a:ext cx="914400" cy="914400"/>
            </a:xfrm>
            <a:prstGeom prst="rect">
              <a:avLst/>
            </a:prstGeom>
          </p:spPr>
        </p:pic>
        <p:sp>
          <p:nvSpPr>
            <p:cNvPr id="2" name="Rounded Rectangle 1">
              <a:extLst>
                <a:ext uri="{FF2B5EF4-FFF2-40B4-BE49-F238E27FC236}">
                  <a16:creationId xmlns:a16="http://schemas.microsoft.com/office/drawing/2014/main" id="{EE96FE84-FE8A-DB42-9CA2-4EAD52AA6780}"/>
                </a:ext>
              </a:extLst>
            </p:cNvPr>
            <p:cNvSpPr/>
            <p:nvPr/>
          </p:nvSpPr>
          <p:spPr>
            <a:xfrm>
              <a:off x="2991766" y="1913738"/>
              <a:ext cx="5516131" cy="86967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r>
                <a:rPr lang="en-US" dirty="0"/>
                <a:t>Brazil Medical Appointment No Shows: </a:t>
              </a:r>
            </a:p>
            <a:p>
              <a:pPr fontAlgn="base"/>
              <a:r>
                <a:rPr lang="en-US" dirty="0"/>
                <a:t>110K+ Appointment records from April 2016 – June 2016 </a:t>
              </a:r>
            </a:p>
          </p:txBody>
        </p:sp>
        <p:sp>
          <p:nvSpPr>
            <p:cNvPr id="7" name="Rounded Rectangle 6">
              <a:extLst>
                <a:ext uri="{FF2B5EF4-FFF2-40B4-BE49-F238E27FC236}">
                  <a16:creationId xmlns:a16="http://schemas.microsoft.com/office/drawing/2014/main" id="{4CB53681-B604-CB47-B4C8-DC1FD64B93BF}"/>
                </a:ext>
              </a:extLst>
            </p:cNvPr>
            <p:cNvSpPr/>
            <p:nvPr/>
          </p:nvSpPr>
          <p:spPr>
            <a:xfrm>
              <a:off x="2991766" y="3206765"/>
              <a:ext cx="5516131" cy="82494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r>
                <a:rPr lang="en-US" dirty="0"/>
                <a:t>Brazil 2010 Census: </a:t>
              </a:r>
            </a:p>
            <a:p>
              <a:pPr fontAlgn="base"/>
              <a:r>
                <a:rPr lang="en-US" dirty="0"/>
                <a:t>Median Monthly Nominal Income by Neighborhood</a:t>
              </a:r>
            </a:p>
          </p:txBody>
        </p:sp>
        <p:pic>
          <p:nvPicPr>
            <p:cNvPr id="4" name="Picture 3">
              <a:extLst>
                <a:ext uri="{FF2B5EF4-FFF2-40B4-BE49-F238E27FC236}">
                  <a16:creationId xmlns:a16="http://schemas.microsoft.com/office/drawing/2014/main" id="{5BAD3DB6-E324-F041-B558-3D4800377A0D}"/>
                </a:ext>
              </a:extLst>
            </p:cNvPr>
            <p:cNvPicPr>
              <a:picLocks noChangeAspect="1"/>
            </p:cNvPicPr>
            <p:nvPr/>
          </p:nvPicPr>
          <p:blipFill>
            <a:blip r:embed="rId4"/>
            <a:stretch>
              <a:fillRect/>
            </a:stretch>
          </p:blipFill>
          <p:spPr>
            <a:xfrm>
              <a:off x="400967" y="2041512"/>
              <a:ext cx="1524000" cy="546100"/>
            </a:xfrm>
            <a:prstGeom prst="rect">
              <a:avLst/>
            </a:prstGeom>
          </p:spPr>
        </p:pic>
      </p:grpSp>
      <p:pic>
        <p:nvPicPr>
          <p:cNvPr id="9" name="Picture 8">
            <a:extLst>
              <a:ext uri="{FF2B5EF4-FFF2-40B4-BE49-F238E27FC236}">
                <a16:creationId xmlns:a16="http://schemas.microsoft.com/office/drawing/2014/main" id="{F111FE23-C4F8-C842-9BFF-72E3BA1DFB13}"/>
              </a:ext>
            </a:extLst>
          </p:cNvPr>
          <p:cNvPicPr>
            <a:picLocks noChangeAspect="1"/>
          </p:cNvPicPr>
          <p:nvPr/>
        </p:nvPicPr>
        <p:blipFill>
          <a:blip r:embed="rId5"/>
          <a:stretch>
            <a:fillRect/>
          </a:stretch>
        </p:blipFill>
        <p:spPr>
          <a:xfrm>
            <a:off x="603567" y="3239344"/>
            <a:ext cx="2540000" cy="660400"/>
          </a:xfrm>
          <a:prstGeom prst="rect">
            <a:avLst/>
          </a:prstGeom>
        </p:spPr>
      </p:pic>
    </p:spTree>
    <p:extLst>
      <p:ext uri="{BB962C8B-B14F-4D97-AF65-F5344CB8AC3E}">
        <p14:creationId xmlns:p14="http://schemas.microsoft.com/office/powerpoint/2010/main" val="7200315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76A495F-DC2E-A844-86D6-88F54B3E9304}"/>
              </a:ext>
            </a:extLst>
          </p:cNvPr>
          <p:cNvSpPr>
            <a:spLocks noGrp="1"/>
          </p:cNvSpPr>
          <p:nvPr>
            <p:ph type="title"/>
          </p:nvPr>
        </p:nvSpPr>
        <p:spPr>
          <a:xfrm>
            <a:off x="80567" y="70584"/>
            <a:ext cx="8596668" cy="1320800"/>
          </a:xfrm>
        </p:spPr>
        <p:txBody>
          <a:bodyPr vert="horz" lIns="91440" tIns="45720" rIns="91440" bIns="45720" rtlCol="0" anchor="t">
            <a:normAutofit/>
          </a:bodyPr>
          <a:lstStyle/>
          <a:p>
            <a:r>
              <a:rPr lang="en-US" b="1" dirty="0"/>
              <a:t>Initial Data Findings</a:t>
            </a:r>
          </a:p>
        </p:txBody>
      </p:sp>
      <p:pic>
        <p:nvPicPr>
          <p:cNvPr id="11" name="Picture 10">
            <a:extLst>
              <a:ext uri="{FF2B5EF4-FFF2-40B4-BE49-F238E27FC236}">
                <a16:creationId xmlns:a16="http://schemas.microsoft.com/office/drawing/2014/main" id="{4334D0F6-AC5E-764C-B385-2FC3B912C748}"/>
              </a:ext>
            </a:extLst>
          </p:cNvPr>
          <p:cNvPicPr>
            <a:picLocks noChangeAspect="1"/>
          </p:cNvPicPr>
          <p:nvPr/>
        </p:nvPicPr>
        <p:blipFill>
          <a:blip r:embed="rId2"/>
          <a:stretch>
            <a:fillRect/>
          </a:stretch>
        </p:blipFill>
        <p:spPr>
          <a:xfrm>
            <a:off x="124972" y="730984"/>
            <a:ext cx="3651593" cy="2801488"/>
          </a:xfrm>
          <a:prstGeom prst="rect">
            <a:avLst/>
          </a:prstGeom>
        </p:spPr>
      </p:pic>
      <p:pic>
        <p:nvPicPr>
          <p:cNvPr id="12" name="Picture 11">
            <a:extLst>
              <a:ext uri="{FF2B5EF4-FFF2-40B4-BE49-F238E27FC236}">
                <a16:creationId xmlns:a16="http://schemas.microsoft.com/office/drawing/2014/main" id="{68701BB9-CF41-D644-B3C8-F01DB1FE5398}"/>
              </a:ext>
            </a:extLst>
          </p:cNvPr>
          <p:cNvPicPr>
            <a:picLocks noChangeAspect="1"/>
          </p:cNvPicPr>
          <p:nvPr/>
        </p:nvPicPr>
        <p:blipFill>
          <a:blip r:embed="rId3"/>
          <a:stretch>
            <a:fillRect/>
          </a:stretch>
        </p:blipFill>
        <p:spPr>
          <a:xfrm>
            <a:off x="3870632" y="770553"/>
            <a:ext cx="4071227" cy="2801488"/>
          </a:xfrm>
          <a:prstGeom prst="rect">
            <a:avLst/>
          </a:prstGeom>
        </p:spPr>
      </p:pic>
      <p:pic>
        <p:nvPicPr>
          <p:cNvPr id="15" name="Picture 14">
            <a:extLst>
              <a:ext uri="{FF2B5EF4-FFF2-40B4-BE49-F238E27FC236}">
                <a16:creationId xmlns:a16="http://schemas.microsoft.com/office/drawing/2014/main" id="{8048E660-B834-5246-8187-5A863370E032}"/>
              </a:ext>
            </a:extLst>
          </p:cNvPr>
          <p:cNvPicPr>
            <a:picLocks noChangeAspect="1"/>
          </p:cNvPicPr>
          <p:nvPr/>
        </p:nvPicPr>
        <p:blipFill>
          <a:blip r:embed="rId4"/>
          <a:stretch>
            <a:fillRect/>
          </a:stretch>
        </p:blipFill>
        <p:spPr>
          <a:xfrm>
            <a:off x="8120773" y="730984"/>
            <a:ext cx="4071227" cy="2801488"/>
          </a:xfrm>
          <a:prstGeom prst="rect">
            <a:avLst/>
          </a:prstGeom>
        </p:spPr>
      </p:pic>
      <p:pic>
        <p:nvPicPr>
          <p:cNvPr id="16" name="Picture 15">
            <a:extLst>
              <a:ext uri="{FF2B5EF4-FFF2-40B4-BE49-F238E27FC236}">
                <a16:creationId xmlns:a16="http://schemas.microsoft.com/office/drawing/2014/main" id="{F18069B4-F60F-FB40-AA14-4D4B4F7B01F7}"/>
              </a:ext>
            </a:extLst>
          </p:cNvPr>
          <p:cNvPicPr>
            <a:picLocks noChangeAspect="1"/>
          </p:cNvPicPr>
          <p:nvPr/>
        </p:nvPicPr>
        <p:blipFill>
          <a:blip r:embed="rId5"/>
          <a:stretch>
            <a:fillRect/>
          </a:stretch>
        </p:blipFill>
        <p:spPr>
          <a:xfrm>
            <a:off x="0" y="3716421"/>
            <a:ext cx="3901538" cy="2801488"/>
          </a:xfrm>
          <a:prstGeom prst="rect">
            <a:avLst/>
          </a:prstGeom>
        </p:spPr>
      </p:pic>
      <p:pic>
        <p:nvPicPr>
          <p:cNvPr id="17" name="Picture 16">
            <a:extLst>
              <a:ext uri="{FF2B5EF4-FFF2-40B4-BE49-F238E27FC236}">
                <a16:creationId xmlns:a16="http://schemas.microsoft.com/office/drawing/2014/main" id="{337F7259-CE97-FA4A-B4E8-358BC781ECAE}"/>
              </a:ext>
            </a:extLst>
          </p:cNvPr>
          <p:cNvPicPr>
            <a:picLocks noChangeAspect="1"/>
          </p:cNvPicPr>
          <p:nvPr/>
        </p:nvPicPr>
        <p:blipFill>
          <a:blip r:embed="rId6"/>
          <a:stretch>
            <a:fillRect/>
          </a:stretch>
        </p:blipFill>
        <p:spPr>
          <a:xfrm>
            <a:off x="3901538" y="3660981"/>
            <a:ext cx="4009416" cy="2856928"/>
          </a:xfrm>
          <a:prstGeom prst="rect">
            <a:avLst/>
          </a:prstGeom>
        </p:spPr>
      </p:pic>
      <p:pic>
        <p:nvPicPr>
          <p:cNvPr id="18" name="Picture 17">
            <a:extLst>
              <a:ext uri="{FF2B5EF4-FFF2-40B4-BE49-F238E27FC236}">
                <a16:creationId xmlns:a16="http://schemas.microsoft.com/office/drawing/2014/main" id="{F2D48DF4-F4D8-F742-95F8-007CD3897084}"/>
              </a:ext>
            </a:extLst>
          </p:cNvPr>
          <p:cNvPicPr>
            <a:picLocks noChangeAspect="1"/>
          </p:cNvPicPr>
          <p:nvPr/>
        </p:nvPicPr>
        <p:blipFill>
          <a:blip r:embed="rId7"/>
          <a:stretch>
            <a:fillRect/>
          </a:stretch>
        </p:blipFill>
        <p:spPr>
          <a:xfrm>
            <a:off x="7910954" y="3642625"/>
            <a:ext cx="4281046" cy="2945868"/>
          </a:xfrm>
          <a:prstGeom prst="rect">
            <a:avLst/>
          </a:prstGeom>
        </p:spPr>
      </p:pic>
    </p:spTree>
    <p:extLst>
      <p:ext uri="{BB962C8B-B14F-4D97-AF65-F5344CB8AC3E}">
        <p14:creationId xmlns:p14="http://schemas.microsoft.com/office/powerpoint/2010/main" val="19696810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76A495F-DC2E-A844-86D6-88F54B3E9304}"/>
              </a:ext>
            </a:extLst>
          </p:cNvPr>
          <p:cNvSpPr>
            <a:spLocks noGrp="1"/>
          </p:cNvSpPr>
          <p:nvPr>
            <p:ph type="title"/>
          </p:nvPr>
        </p:nvSpPr>
        <p:spPr>
          <a:xfrm>
            <a:off x="80567" y="70584"/>
            <a:ext cx="8596668" cy="1320800"/>
          </a:xfrm>
        </p:spPr>
        <p:txBody>
          <a:bodyPr vert="horz" lIns="91440" tIns="45720" rIns="91440" bIns="45720" rtlCol="0" anchor="t">
            <a:normAutofit/>
          </a:bodyPr>
          <a:lstStyle/>
          <a:p>
            <a:r>
              <a:rPr lang="en-US" b="1" dirty="0"/>
              <a:t>Initial Data Findings</a:t>
            </a:r>
          </a:p>
        </p:txBody>
      </p:sp>
      <p:pic>
        <p:nvPicPr>
          <p:cNvPr id="8" name="Picture 7">
            <a:extLst>
              <a:ext uri="{FF2B5EF4-FFF2-40B4-BE49-F238E27FC236}">
                <a16:creationId xmlns:a16="http://schemas.microsoft.com/office/drawing/2014/main" id="{0E7A932F-6EA0-CD46-9FCB-B1154E62065C}"/>
              </a:ext>
            </a:extLst>
          </p:cNvPr>
          <p:cNvPicPr>
            <a:picLocks noChangeAspect="1"/>
          </p:cNvPicPr>
          <p:nvPr/>
        </p:nvPicPr>
        <p:blipFill>
          <a:blip r:embed="rId2"/>
          <a:stretch>
            <a:fillRect/>
          </a:stretch>
        </p:blipFill>
        <p:spPr>
          <a:xfrm>
            <a:off x="-7687" y="1391384"/>
            <a:ext cx="12207374" cy="3830187"/>
          </a:xfrm>
          <a:prstGeom prst="rect">
            <a:avLst/>
          </a:prstGeom>
        </p:spPr>
      </p:pic>
    </p:spTree>
    <p:extLst>
      <p:ext uri="{BB962C8B-B14F-4D97-AF65-F5344CB8AC3E}">
        <p14:creationId xmlns:p14="http://schemas.microsoft.com/office/powerpoint/2010/main" val="19138507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76A495F-DC2E-A844-86D6-88F54B3E9304}"/>
              </a:ext>
            </a:extLst>
          </p:cNvPr>
          <p:cNvSpPr>
            <a:spLocks noGrp="1"/>
          </p:cNvSpPr>
          <p:nvPr>
            <p:ph type="title"/>
          </p:nvPr>
        </p:nvSpPr>
        <p:spPr>
          <a:xfrm>
            <a:off x="80567" y="70584"/>
            <a:ext cx="8596668" cy="1320800"/>
          </a:xfrm>
        </p:spPr>
        <p:txBody>
          <a:bodyPr vert="horz" lIns="91440" tIns="45720" rIns="91440" bIns="45720" rtlCol="0" anchor="t">
            <a:normAutofit/>
          </a:bodyPr>
          <a:lstStyle/>
          <a:p>
            <a:r>
              <a:rPr lang="en-US" b="1" dirty="0"/>
              <a:t>Initial Data Findings</a:t>
            </a:r>
          </a:p>
        </p:txBody>
      </p:sp>
      <p:pic>
        <p:nvPicPr>
          <p:cNvPr id="9" name="Picture 8">
            <a:extLst>
              <a:ext uri="{FF2B5EF4-FFF2-40B4-BE49-F238E27FC236}">
                <a16:creationId xmlns:a16="http://schemas.microsoft.com/office/drawing/2014/main" id="{E5D3D194-9FE7-E24B-9582-4FFEF85E8543}"/>
              </a:ext>
            </a:extLst>
          </p:cNvPr>
          <p:cNvPicPr>
            <a:picLocks noChangeAspect="1"/>
          </p:cNvPicPr>
          <p:nvPr/>
        </p:nvPicPr>
        <p:blipFill>
          <a:blip r:embed="rId2"/>
          <a:stretch>
            <a:fillRect/>
          </a:stretch>
        </p:blipFill>
        <p:spPr>
          <a:xfrm>
            <a:off x="-77609" y="1568918"/>
            <a:ext cx="12269609" cy="3993508"/>
          </a:xfrm>
          <a:prstGeom prst="rect">
            <a:avLst/>
          </a:prstGeom>
        </p:spPr>
      </p:pic>
    </p:spTree>
    <p:extLst>
      <p:ext uri="{BB962C8B-B14F-4D97-AF65-F5344CB8AC3E}">
        <p14:creationId xmlns:p14="http://schemas.microsoft.com/office/powerpoint/2010/main" val="18191064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76A495F-DC2E-A844-86D6-88F54B3E9304}"/>
              </a:ext>
            </a:extLst>
          </p:cNvPr>
          <p:cNvSpPr>
            <a:spLocks noGrp="1"/>
          </p:cNvSpPr>
          <p:nvPr>
            <p:ph type="title"/>
          </p:nvPr>
        </p:nvSpPr>
        <p:spPr>
          <a:xfrm>
            <a:off x="80567" y="70584"/>
            <a:ext cx="8596668" cy="1320800"/>
          </a:xfrm>
        </p:spPr>
        <p:txBody>
          <a:bodyPr vert="horz" lIns="91440" tIns="45720" rIns="91440" bIns="45720" rtlCol="0" anchor="t">
            <a:normAutofit/>
          </a:bodyPr>
          <a:lstStyle/>
          <a:p>
            <a:r>
              <a:rPr lang="en-US" b="1" dirty="0"/>
              <a:t>Initial Data Findings</a:t>
            </a:r>
          </a:p>
        </p:txBody>
      </p:sp>
      <p:pic>
        <p:nvPicPr>
          <p:cNvPr id="2" name="Picture 1">
            <a:extLst>
              <a:ext uri="{FF2B5EF4-FFF2-40B4-BE49-F238E27FC236}">
                <a16:creationId xmlns:a16="http://schemas.microsoft.com/office/drawing/2014/main" id="{9CCF59B6-1FA6-6240-95C6-190A88B106BF}"/>
              </a:ext>
            </a:extLst>
          </p:cNvPr>
          <p:cNvPicPr>
            <a:picLocks noChangeAspect="1"/>
          </p:cNvPicPr>
          <p:nvPr/>
        </p:nvPicPr>
        <p:blipFill>
          <a:blip r:embed="rId2"/>
          <a:stretch>
            <a:fillRect/>
          </a:stretch>
        </p:blipFill>
        <p:spPr>
          <a:xfrm>
            <a:off x="0" y="1157971"/>
            <a:ext cx="11733196" cy="5105659"/>
          </a:xfrm>
          <a:prstGeom prst="rect">
            <a:avLst/>
          </a:prstGeom>
        </p:spPr>
      </p:pic>
    </p:spTree>
    <p:extLst>
      <p:ext uri="{BB962C8B-B14F-4D97-AF65-F5344CB8AC3E}">
        <p14:creationId xmlns:p14="http://schemas.microsoft.com/office/powerpoint/2010/main" val="39871995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76A495F-DC2E-A844-86D6-88F54B3E9304}"/>
              </a:ext>
            </a:extLst>
          </p:cNvPr>
          <p:cNvSpPr>
            <a:spLocks noGrp="1"/>
          </p:cNvSpPr>
          <p:nvPr>
            <p:ph type="title"/>
          </p:nvPr>
        </p:nvSpPr>
        <p:spPr>
          <a:xfrm>
            <a:off x="0" y="7314"/>
            <a:ext cx="9846644" cy="560577"/>
          </a:xfrm>
        </p:spPr>
        <p:txBody>
          <a:bodyPr vert="horz" lIns="91440" tIns="45720" rIns="91440" bIns="45720" rtlCol="0" anchor="t">
            <a:normAutofit/>
          </a:bodyPr>
          <a:lstStyle/>
          <a:p>
            <a:r>
              <a:rPr lang="en-US" sz="2400" b="1" dirty="0"/>
              <a:t>Attempting Feature Selection Using Pearson’s Correlation Method</a:t>
            </a:r>
          </a:p>
        </p:txBody>
      </p:sp>
      <p:sp>
        <p:nvSpPr>
          <p:cNvPr id="10" name="Content Placeholder 9">
            <a:extLst>
              <a:ext uri="{FF2B5EF4-FFF2-40B4-BE49-F238E27FC236}">
                <a16:creationId xmlns:a16="http://schemas.microsoft.com/office/drawing/2014/main" id="{FF0B8362-B0AF-49F9-BE88-2C89B6F8E01C}"/>
              </a:ext>
            </a:extLst>
          </p:cNvPr>
          <p:cNvSpPr>
            <a:spLocks noGrp="1"/>
          </p:cNvSpPr>
          <p:nvPr>
            <p:ph idx="1"/>
          </p:nvPr>
        </p:nvSpPr>
        <p:spPr>
          <a:xfrm>
            <a:off x="608173" y="1142103"/>
            <a:ext cx="4193050" cy="4430924"/>
          </a:xfrm>
        </p:spPr>
        <p:txBody>
          <a:bodyPr>
            <a:normAutofit/>
          </a:bodyPr>
          <a:lstStyle/>
          <a:p>
            <a:pPr>
              <a:lnSpc>
                <a:spcPct val="90000"/>
              </a:lnSpc>
            </a:pPr>
            <a:r>
              <a:rPr lang="en-US" sz="1600" dirty="0"/>
              <a:t>Used correlation matrix to determine which features were most statistically relevant to being a no-show</a:t>
            </a:r>
          </a:p>
          <a:p>
            <a:pPr>
              <a:lnSpc>
                <a:spcPct val="90000"/>
              </a:lnSpc>
            </a:pPr>
            <a:r>
              <a:rPr lang="en-US" sz="1600" dirty="0"/>
              <a:t>Pearson’s correlation coefficient measures linear correlation between each feature and no-show variable between 0 and 1. </a:t>
            </a:r>
          </a:p>
          <a:p>
            <a:pPr>
              <a:lnSpc>
                <a:spcPct val="90000"/>
              </a:lnSpc>
            </a:pPr>
            <a:r>
              <a:rPr lang="en-US" sz="1600" dirty="0"/>
              <a:t>Statistical relevance would indicate a correlation absolute value &gt;0.5 </a:t>
            </a:r>
            <a:endParaRPr lang="en-US" sz="1400" dirty="0"/>
          </a:p>
          <a:p>
            <a:pPr>
              <a:lnSpc>
                <a:spcPct val="90000"/>
              </a:lnSpc>
            </a:pPr>
            <a:r>
              <a:rPr lang="en-US" sz="1600" dirty="0"/>
              <a:t>Unfortunately, all features in the matrix had a weak (&lt;0.5) correlation to no-show variable</a:t>
            </a:r>
          </a:p>
          <a:p>
            <a:pPr>
              <a:lnSpc>
                <a:spcPct val="90000"/>
              </a:lnSpc>
            </a:pPr>
            <a:r>
              <a:rPr lang="en-US" sz="1600" dirty="0"/>
              <a:t>Needed to find another way to analyze relevant features for analysis</a:t>
            </a:r>
          </a:p>
        </p:txBody>
      </p:sp>
      <p:pic>
        <p:nvPicPr>
          <p:cNvPr id="3" name="Picture 2">
            <a:extLst>
              <a:ext uri="{FF2B5EF4-FFF2-40B4-BE49-F238E27FC236}">
                <a16:creationId xmlns:a16="http://schemas.microsoft.com/office/drawing/2014/main" id="{5E8158B6-6F0C-B94C-B7F1-9422BE6587F7}"/>
              </a:ext>
            </a:extLst>
          </p:cNvPr>
          <p:cNvPicPr>
            <a:picLocks noChangeAspect="1"/>
          </p:cNvPicPr>
          <p:nvPr/>
        </p:nvPicPr>
        <p:blipFill>
          <a:blip r:embed="rId2"/>
          <a:stretch>
            <a:fillRect/>
          </a:stretch>
        </p:blipFill>
        <p:spPr>
          <a:xfrm>
            <a:off x="4908884" y="391292"/>
            <a:ext cx="7193347" cy="6459393"/>
          </a:xfrm>
          <a:prstGeom prst="rect">
            <a:avLst/>
          </a:prstGeom>
        </p:spPr>
      </p:pic>
    </p:spTree>
    <p:extLst>
      <p:ext uri="{BB962C8B-B14F-4D97-AF65-F5344CB8AC3E}">
        <p14:creationId xmlns:p14="http://schemas.microsoft.com/office/powerpoint/2010/main" val="38329589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76A495F-DC2E-A844-86D6-88F54B3E9304}"/>
              </a:ext>
            </a:extLst>
          </p:cNvPr>
          <p:cNvSpPr>
            <a:spLocks noGrp="1"/>
          </p:cNvSpPr>
          <p:nvPr>
            <p:ph type="title"/>
          </p:nvPr>
        </p:nvSpPr>
        <p:spPr>
          <a:xfrm>
            <a:off x="359700" y="357072"/>
            <a:ext cx="8596668" cy="449180"/>
          </a:xfrm>
        </p:spPr>
        <p:txBody>
          <a:bodyPr vert="horz" lIns="91440" tIns="45720" rIns="91440" bIns="45720" rtlCol="0" anchor="t">
            <a:noAutofit/>
          </a:bodyPr>
          <a:lstStyle/>
          <a:p>
            <a:r>
              <a:rPr lang="en-US" sz="2800" b="1" dirty="0"/>
              <a:t>Consultation with Latin America Health Specialist</a:t>
            </a:r>
          </a:p>
        </p:txBody>
      </p:sp>
      <p:sp>
        <p:nvSpPr>
          <p:cNvPr id="10" name="Content Placeholder 9">
            <a:extLst>
              <a:ext uri="{FF2B5EF4-FFF2-40B4-BE49-F238E27FC236}">
                <a16:creationId xmlns:a16="http://schemas.microsoft.com/office/drawing/2014/main" id="{FF0B8362-B0AF-49F9-BE88-2C89B6F8E01C}"/>
              </a:ext>
            </a:extLst>
          </p:cNvPr>
          <p:cNvSpPr>
            <a:spLocks noGrp="1"/>
          </p:cNvSpPr>
          <p:nvPr>
            <p:ph idx="1"/>
          </p:nvPr>
        </p:nvSpPr>
        <p:spPr>
          <a:xfrm>
            <a:off x="446327" y="1333610"/>
            <a:ext cx="6310608" cy="5201944"/>
          </a:xfrm>
        </p:spPr>
        <p:txBody>
          <a:bodyPr>
            <a:normAutofit/>
          </a:bodyPr>
          <a:lstStyle/>
          <a:p>
            <a:pPr>
              <a:lnSpc>
                <a:spcPct val="90000"/>
              </a:lnSpc>
            </a:pPr>
            <a:r>
              <a:rPr lang="en-US" sz="1400" dirty="0"/>
              <a:t>Consulted with Andrea Ulrich, International development consultant who specializes in the Latin American public health sector</a:t>
            </a:r>
          </a:p>
          <a:p>
            <a:pPr>
              <a:lnSpc>
                <a:spcPct val="90000"/>
              </a:lnSpc>
            </a:pPr>
            <a:r>
              <a:rPr lang="en-US" sz="1400" dirty="0"/>
              <a:t>Ulrich said that based on prior research, strong indicators for individuals not showing up to medical appointments are: </a:t>
            </a:r>
          </a:p>
          <a:p>
            <a:pPr lvl="1">
              <a:lnSpc>
                <a:spcPct val="90000"/>
              </a:lnSpc>
            </a:pPr>
            <a:r>
              <a:rPr lang="en-US" sz="1400" dirty="0"/>
              <a:t>Forgetfulness (lack of reminders)</a:t>
            </a:r>
          </a:p>
          <a:p>
            <a:pPr lvl="1">
              <a:lnSpc>
                <a:spcPct val="90000"/>
              </a:lnSpc>
            </a:pPr>
            <a:r>
              <a:rPr lang="en-US" sz="1400" dirty="0"/>
              <a:t>Appointment time of day</a:t>
            </a:r>
          </a:p>
          <a:p>
            <a:pPr lvl="1">
              <a:lnSpc>
                <a:spcPct val="90000"/>
              </a:lnSpc>
            </a:pPr>
            <a:r>
              <a:rPr lang="en-US" sz="1400" dirty="0"/>
              <a:t>Poverty (Working class individuals tend to have less flexible working schedules to accommodate inconvenient appointment times)</a:t>
            </a:r>
          </a:p>
          <a:p>
            <a:pPr lvl="1">
              <a:lnSpc>
                <a:spcPct val="90000"/>
              </a:lnSpc>
            </a:pPr>
            <a:r>
              <a:rPr lang="en-US" sz="1400" dirty="0"/>
              <a:t>Lack of public transportation/infrastructure to clinic location (majority of Brazilians use public buses/vans)</a:t>
            </a:r>
          </a:p>
          <a:p>
            <a:pPr>
              <a:lnSpc>
                <a:spcPct val="90000"/>
              </a:lnSpc>
            </a:pPr>
            <a:r>
              <a:rPr lang="en-US" sz="1400" dirty="0"/>
              <a:t>Could not find public transportation rankings by Neighborhood, but Ulrich advised using Median Income of Neighborhood instead as proxy for classification. There is a strong correlation between median neighborhood income and its public transportation infrastructure </a:t>
            </a:r>
          </a:p>
          <a:p>
            <a:pPr>
              <a:lnSpc>
                <a:spcPct val="90000"/>
              </a:lnSpc>
            </a:pPr>
            <a:r>
              <a:rPr lang="en-US" sz="1400" dirty="0"/>
              <a:t>Ulrich also advised excluding data for poor women who received SMS reminders. She said that the majority of Brazilian families only have one mobile phone per household and it is often carried by a male family head. Thus, despite receiving SMS reminders, women may not actually receive the notifications.</a:t>
            </a:r>
          </a:p>
        </p:txBody>
      </p:sp>
      <p:pic>
        <p:nvPicPr>
          <p:cNvPr id="2" name="Picture 1">
            <a:extLst>
              <a:ext uri="{FF2B5EF4-FFF2-40B4-BE49-F238E27FC236}">
                <a16:creationId xmlns:a16="http://schemas.microsoft.com/office/drawing/2014/main" id="{D81CCABE-B8F1-EB41-A6BD-8E5D7401B600}"/>
              </a:ext>
            </a:extLst>
          </p:cNvPr>
          <p:cNvPicPr>
            <a:picLocks noChangeAspect="1"/>
          </p:cNvPicPr>
          <p:nvPr/>
        </p:nvPicPr>
        <p:blipFill>
          <a:blip r:embed="rId2"/>
          <a:stretch>
            <a:fillRect/>
          </a:stretch>
        </p:blipFill>
        <p:spPr>
          <a:xfrm>
            <a:off x="7164671" y="1333610"/>
            <a:ext cx="2191084" cy="2191084"/>
          </a:xfrm>
          <a:prstGeom prst="rect">
            <a:avLst/>
          </a:prstGeom>
        </p:spPr>
      </p:pic>
      <p:pic>
        <p:nvPicPr>
          <p:cNvPr id="3" name="Picture 2">
            <a:extLst>
              <a:ext uri="{FF2B5EF4-FFF2-40B4-BE49-F238E27FC236}">
                <a16:creationId xmlns:a16="http://schemas.microsoft.com/office/drawing/2014/main" id="{1482B4DC-B136-994D-9021-6D828281BE5D}"/>
              </a:ext>
            </a:extLst>
          </p:cNvPr>
          <p:cNvPicPr>
            <a:picLocks noChangeAspect="1"/>
          </p:cNvPicPr>
          <p:nvPr/>
        </p:nvPicPr>
        <p:blipFill>
          <a:blip r:embed="rId3"/>
          <a:stretch>
            <a:fillRect/>
          </a:stretch>
        </p:blipFill>
        <p:spPr>
          <a:xfrm>
            <a:off x="7029917" y="3962264"/>
            <a:ext cx="449181" cy="449181"/>
          </a:xfrm>
          <a:prstGeom prst="rect">
            <a:avLst/>
          </a:prstGeom>
        </p:spPr>
      </p:pic>
      <p:pic>
        <p:nvPicPr>
          <p:cNvPr id="4" name="Picture 3">
            <a:extLst>
              <a:ext uri="{FF2B5EF4-FFF2-40B4-BE49-F238E27FC236}">
                <a16:creationId xmlns:a16="http://schemas.microsoft.com/office/drawing/2014/main" id="{224646E0-3DEB-8243-9D6D-78C075C9015D}"/>
              </a:ext>
            </a:extLst>
          </p:cNvPr>
          <p:cNvPicPr>
            <a:picLocks noChangeAspect="1"/>
          </p:cNvPicPr>
          <p:nvPr/>
        </p:nvPicPr>
        <p:blipFill>
          <a:blip r:embed="rId4"/>
          <a:stretch>
            <a:fillRect/>
          </a:stretch>
        </p:blipFill>
        <p:spPr>
          <a:xfrm>
            <a:off x="7097294" y="4653204"/>
            <a:ext cx="2611304" cy="368773"/>
          </a:xfrm>
          <a:prstGeom prst="rect">
            <a:avLst/>
          </a:prstGeom>
        </p:spPr>
      </p:pic>
      <p:sp>
        <p:nvSpPr>
          <p:cNvPr id="6" name="TextBox 5">
            <a:extLst>
              <a:ext uri="{FF2B5EF4-FFF2-40B4-BE49-F238E27FC236}">
                <a16:creationId xmlns:a16="http://schemas.microsoft.com/office/drawing/2014/main" id="{E06D1602-4B35-0246-8269-70C40881BB60}"/>
              </a:ext>
            </a:extLst>
          </p:cNvPr>
          <p:cNvSpPr txBox="1"/>
          <p:nvPr/>
        </p:nvSpPr>
        <p:spPr>
          <a:xfrm>
            <a:off x="7559845" y="3799174"/>
            <a:ext cx="2771806" cy="738664"/>
          </a:xfrm>
          <a:prstGeom prst="rect">
            <a:avLst/>
          </a:prstGeom>
          <a:noFill/>
        </p:spPr>
        <p:txBody>
          <a:bodyPr wrap="square" rtlCol="0">
            <a:spAutoFit/>
          </a:bodyPr>
          <a:lstStyle/>
          <a:p>
            <a:r>
              <a:rPr lang="en-US" sz="1400" dirty="0">
                <a:solidFill>
                  <a:schemeClr val="tx1">
                    <a:lumMod val="65000"/>
                    <a:lumOff val="35000"/>
                  </a:schemeClr>
                </a:solidFill>
              </a:rPr>
              <a:t>Andrea Ulrich,</a:t>
            </a:r>
          </a:p>
          <a:p>
            <a:r>
              <a:rPr lang="en-US" sz="1400" dirty="0">
                <a:solidFill>
                  <a:schemeClr val="tx1">
                    <a:lumMod val="65000"/>
                    <a:lumOff val="35000"/>
                  </a:schemeClr>
                </a:solidFill>
              </a:rPr>
              <a:t>Deputy Director of Operations</a:t>
            </a:r>
          </a:p>
          <a:p>
            <a:r>
              <a:rPr lang="en-US" sz="1400" b="1" dirty="0">
                <a:solidFill>
                  <a:schemeClr val="tx1">
                    <a:lumMod val="65000"/>
                    <a:lumOff val="35000"/>
                  </a:schemeClr>
                </a:solidFill>
              </a:rPr>
              <a:t>Development Gateway</a:t>
            </a:r>
          </a:p>
        </p:txBody>
      </p:sp>
    </p:spTree>
    <p:extLst>
      <p:ext uri="{BB962C8B-B14F-4D97-AF65-F5344CB8AC3E}">
        <p14:creationId xmlns:p14="http://schemas.microsoft.com/office/powerpoint/2010/main" val="1689204401"/>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otalTime>230</TotalTime>
  <Words>1061</Words>
  <Application>Microsoft Macintosh PowerPoint</Application>
  <PresentationFormat>Widescreen</PresentationFormat>
  <Paragraphs>134</Paragraphs>
  <Slides>19</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19</vt:i4>
      </vt:variant>
    </vt:vector>
  </HeadingPairs>
  <TitlesOfParts>
    <vt:vector size="23" baseType="lpstr">
      <vt:lpstr>Arial</vt:lpstr>
      <vt:lpstr>Trebuchet MS</vt:lpstr>
      <vt:lpstr>Wingdings 3</vt:lpstr>
      <vt:lpstr>Facet</vt:lpstr>
      <vt:lpstr>Evaluating Medical No-Shows in Brazil</vt:lpstr>
      <vt:lpstr>Inspiration</vt:lpstr>
      <vt:lpstr>Source Data</vt:lpstr>
      <vt:lpstr>Initial Data Findings</vt:lpstr>
      <vt:lpstr>Initial Data Findings</vt:lpstr>
      <vt:lpstr>Initial Data Findings</vt:lpstr>
      <vt:lpstr>Initial Data Findings</vt:lpstr>
      <vt:lpstr>Attempting Feature Selection Using Pearson’s Correlation Method</vt:lpstr>
      <vt:lpstr>Consultation with Latin America Health Specialist</vt:lpstr>
      <vt:lpstr>Brazil 2010 Census Data Findings</vt:lpstr>
      <vt:lpstr>Selecting Test Features &amp; Binning Methodology</vt:lpstr>
      <vt:lpstr>Testing Logistic Regression Classification Model - Original</vt:lpstr>
      <vt:lpstr>Testing Logistic Regression Classification Model – Excl. Poor women w/ SMS (Post Consultation)</vt:lpstr>
      <vt:lpstr>Testing Logistic Regression Classification Model – Excl. Poor women w/ SMS (Post Consultation w/ GridsearchCV parameter tuning)</vt:lpstr>
      <vt:lpstr>Testing Random Forest Classification Model - Original</vt:lpstr>
      <vt:lpstr>Testing Random Forest Classification Model – Excl. Poor women w/ SMS (Post Consultation)</vt:lpstr>
      <vt:lpstr>Testing Random Forest Classification Model – Excl. Poor women w/ SMS (Post Consultation w/ GridsearchCV parameter tuning)</vt:lpstr>
      <vt:lpstr>Comparing Random Forest vs Logistic Regression Results</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Evaluating Medical No-Shows in Brazil</dc:title>
  <dc:creator>Kasie Wong</dc:creator>
  <cp:lastModifiedBy>Kasie Wong</cp:lastModifiedBy>
  <cp:revision>105</cp:revision>
  <dcterms:created xsi:type="dcterms:W3CDTF">2020-04-02T19:14:49Z</dcterms:created>
  <dcterms:modified xsi:type="dcterms:W3CDTF">2020-04-02T23:05:28Z</dcterms:modified>
</cp:coreProperties>
</file>